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0" r:id="rId4"/>
    <p:sldId id="261" r:id="rId5"/>
    <p:sldId id="262" r:id="rId6"/>
    <p:sldId id="269" r:id="rId7"/>
    <p:sldId id="270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79A8E-DEC4-2B41-A40D-555DF905869A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38B40-8478-9741-AB79-FF899BE35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39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3C7A9-F7D4-B14D-8BF5-10E5510FA5FC}" type="slidenum">
              <a:rPr lang="en-US"/>
              <a:pPr/>
              <a:t>1</a:t>
            </a:fld>
            <a:endParaRPr lang="en-US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7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2F9E8A-7938-1144-9114-B64F2FE6F945}" type="slidenum">
              <a:rPr lang="en-US"/>
              <a:pPr/>
              <a:t>10</a:t>
            </a:fld>
            <a:endParaRPr lang="en-US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8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9EC97-8115-864C-A123-667FB0B3D4E7}" type="slidenum">
              <a:rPr lang="en-US"/>
              <a:pPr/>
              <a:t>11</a:t>
            </a:fld>
            <a:endParaRPr lang="en-US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9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6BE6B-8EF1-054F-9AC9-3DDDBECBA69D}" type="slidenum">
              <a:rPr lang="en-US"/>
              <a:pPr/>
              <a:t>12</a:t>
            </a:fld>
            <a:endParaRPr lang="en-US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0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9E579-3A6E-0E4D-AE11-804FA636B3CF}" type="slidenum">
              <a:rPr lang="en-US"/>
              <a:pPr/>
              <a:t>13</a:t>
            </a:fld>
            <a:endParaRPr lang="en-US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1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925DCC-B77D-BA4F-A40B-21D44B3857AE}" type="slidenum">
              <a:rPr lang="en-US"/>
              <a:pPr/>
              <a:t>14</a:t>
            </a:fld>
            <a:endParaRPr lang="en-US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2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D7029-F3FB-B446-9DE0-9E2571AB2799}" type="slidenum">
              <a:rPr lang="en-US"/>
              <a:pPr/>
              <a:t>15</a:t>
            </a:fld>
            <a:endParaRPr lang="en-US"/>
          </a:p>
        </p:txBody>
      </p:sp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417F5A-2811-924C-88A8-6DC9F2A28342}" type="slidenum">
              <a:rPr lang="en-US"/>
              <a:pPr/>
              <a:t>16</a:t>
            </a:fld>
            <a:endParaRPr lang="en-US"/>
          </a:p>
        </p:txBody>
      </p:sp>
      <p:sp>
        <p:nvSpPr>
          <p:cNvPr id="28774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7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F4FD8F-5E88-2840-87C5-C515FDD3FC50}" type="slidenum">
              <a:rPr lang="en-US"/>
              <a:pPr/>
              <a:t>17</a:t>
            </a:fld>
            <a:endParaRPr lang="en-US"/>
          </a:p>
        </p:txBody>
      </p:sp>
      <p:sp>
        <p:nvSpPr>
          <p:cNvPr id="2887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8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CC109-B889-E644-85A6-653E961BE77F}" type="slidenum">
              <a:rPr lang="en-US"/>
              <a:pPr/>
              <a:t>18</a:t>
            </a:fld>
            <a:endParaRPr lang="en-US"/>
          </a:p>
        </p:txBody>
      </p:sp>
      <p:sp>
        <p:nvSpPr>
          <p:cNvPr id="28979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9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5C290A-008F-5745-B6EB-3A98487E28CA}" type="slidenum">
              <a:rPr lang="en-US"/>
              <a:pPr/>
              <a:t>2</a:t>
            </a:fld>
            <a:endParaRPr lang="en-US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8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F81FD-8251-E54F-9B25-F725D0C13678}" type="slidenum">
              <a:rPr lang="en-US"/>
              <a:pPr/>
              <a:t>3</a:t>
            </a:fld>
            <a:endParaRPr lang="en-US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93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F5D86A-C32F-6F4A-A3F9-F7DBD1FF4738}" type="slidenum">
              <a:rPr lang="en-US"/>
              <a:pPr/>
              <a:t>4</a:t>
            </a:fld>
            <a:endParaRPr lang="en-US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0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322DF9-FD4C-CE4F-AB5D-BBAECCBF93DA}" type="slidenum">
              <a:rPr lang="en-US"/>
              <a:pPr/>
              <a:t>5</a:t>
            </a:fld>
            <a:endParaRPr 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1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100502-70A6-5148-B537-799646DB1A13}" type="slidenum">
              <a:rPr lang="en-US"/>
              <a:pPr/>
              <a:t>6</a:t>
            </a:fld>
            <a:endParaRPr lang="en-US"/>
          </a:p>
        </p:txBody>
      </p:sp>
      <p:sp>
        <p:nvSpPr>
          <p:cNvPr id="2723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2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3F0E0-65A5-EE44-B3B6-2A8F6394C0AC}" type="slidenum">
              <a:rPr lang="en-US"/>
              <a:pPr/>
              <a:t>7</a:t>
            </a:fld>
            <a:endParaRPr lang="en-US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3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1E0869-C7A2-8A44-91D9-ACDE2A99933D}" type="slidenum">
              <a:rPr lang="en-US"/>
              <a:pPr/>
              <a:t>8</a:t>
            </a:fld>
            <a:endParaRPr lang="en-US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F5987-4F7F-DF43-B0F7-EA28C3CBC542}" type="slidenum">
              <a:rPr lang="en-US"/>
              <a:pPr/>
              <a:t>9</a:t>
            </a:fld>
            <a:endParaRPr lang="en-US"/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7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8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1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8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32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3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7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1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8A2C3-ECB5-254B-8D9D-9EDD3AA75B0F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BE9A3-36BA-A241-8572-51E513E7A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3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ChangeArrowheads="1"/>
          </p:cNvSpPr>
          <p:nvPr>
            <p:ph type="title"/>
          </p:nvPr>
        </p:nvSpPr>
        <p:spPr>
          <a:xfrm>
            <a:off x="-26789" y="0"/>
            <a:ext cx="9188648" cy="85725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Amino Acids</a:t>
            </a:r>
          </a:p>
        </p:txBody>
      </p:sp>
      <p:grpSp>
        <p:nvGrpSpPr>
          <p:cNvPr id="97312" name="Group 32"/>
          <p:cNvGrpSpPr>
            <a:grpSpLocks/>
          </p:cNvGrpSpPr>
          <p:nvPr/>
        </p:nvGrpSpPr>
        <p:grpSpPr bwMode="auto">
          <a:xfrm>
            <a:off x="4313039" y="1660922"/>
            <a:ext cx="4420195" cy="4697016"/>
            <a:chOff x="3864" y="1488"/>
            <a:chExt cx="3960" cy="4208"/>
          </a:xfrm>
        </p:grpSpPr>
        <p:sp>
          <p:nvSpPr>
            <p:cNvPr id="97284" name="Rectangle 4"/>
            <p:cNvSpPr>
              <a:spLocks/>
            </p:cNvSpPr>
            <p:nvPr/>
          </p:nvSpPr>
          <p:spPr bwMode="auto">
            <a:xfrm>
              <a:off x="3864" y="1488"/>
              <a:ext cx="3960" cy="1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ts val="2250"/>
                </a:lnSpc>
                <a:spcAft>
                  <a:spcPts val="1406"/>
                </a:spcAft>
                <a:buSzPct val="181000"/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Plants can manufacture all the amino acids they require, but animals must obtain a certain  number of ready-made </a:t>
              </a: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essential amino acids </a:t>
              </a: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from their diet.</a:t>
              </a:r>
            </a:p>
            <a:p>
              <a:pPr marL="80364">
                <a:lnSpc>
                  <a:spcPts val="2250"/>
                </a:lnSpc>
                <a:spcAft>
                  <a:spcPts val="1406"/>
                </a:spcAft>
                <a:buSzPct val="181000"/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All other amino acids can be constructed from these essential amino acids.</a:t>
              </a:r>
            </a:p>
          </p:txBody>
        </p:sp>
        <p:pic>
          <p:nvPicPr>
            <p:cNvPr id="9728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0" y="3264"/>
              <a:ext cx="2168" cy="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97313" name="Group 33"/>
          <p:cNvGrpSpPr>
            <a:grpSpLocks/>
          </p:cNvGrpSpPr>
          <p:nvPr/>
        </p:nvGrpSpPr>
        <p:grpSpPr bwMode="auto">
          <a:xfrm>
            <a:off x="401836" y="4214813"/>
            <a:ext cx="5518547" cy="2250281"/>
            <a:chOff x="360" y="3776"/>
            <a:chExt cx="4944" cy="2016"/>
          </a:xfrm>
        </p:grpSpPr>
        <p:sp>
          <p:nvSpPr>
            <p:cNvPr id="97283" name="Rectangle 3"/>
            <p:cNvSpPr>
              <a:spLocks/>
            </p:cNvSpPr>
            <p:nvPr/>
          </p:nvSpPr>
          <p:spPr bwMode="auto">
            <a:xfrm>
              <a:off x="360" y="3776"/>
              <a:ext cx="3432" cy="1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ts val="2250"/>
                </a:lnSpc>
                <a:spcAft>
                  <a:spcPts val="1406"/>
                </a:spcAft>
                <a:buSzPct val="211000"/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order in which the different amino acids are linked together to form proteins is controlled by genes on the chromosomes.</a:t>
              </a:r>
            </a:p>
          </p:txBody>
        </p:sp>
        <p:grpSp>
          <p:nvGrpSpPr>
            <p:cNvPr id="97287" name="Group 7"/>
            <p:cNvGrpSpPr>
              <a:grpSpLocks/>
            </p:cNvGrpSpPr>
            <p:nvPr/>
          </p:nvGrpSpPr>
          <p:grpSpPr bwMode="auto">
            <a:xfrm>
              <a:off x="968" y="4808"/>
              <a:ext cx="4336" cy="984"/>
              <a:chOff x="0" y="0"/>
              <a:chExt cx="4336" cy="984"/>
            </a:xfrm>
          </p:grpSpPr>
          <p:sp>
            <p:nvSpPr>
              <p:cNvPr id="97288" name="Rectangle 8"/>
              <p:cNvSpPr>
                <a:spLocks/>
              </p:cNvSpPr>
              <p:nvPr/>
            </p:nvSpPr>
            <p:spPr bwMode="auto">
              <a:xfrm>
                <a:off x="0" y="384"/>
                <a:ext cx="1408" cy="5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106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Amino acids link together (right) to form proteins.</a:t>
                </a:r>
              </a:p>
            </p:txBody>
          </p:sp>
          <p:grpSp>
            <p:nvGrpSpPr>
              <p:cNvPr id="97289" name="Group 9"/>
              <p:cNvGrpSpPr>
                <a:grpSpLocks/>
              </p:cNvGrpSpPr>
              <p:nvPr/>
            </p:nvGrpSpPr>
            <p:grpSpPr bwMode="auto">
              <a:xfrm>
                <a:off x="1488" y="0"/>
                <a:ext cx="2848" cy="984"/>
                <a:chOff x="0" y="0"/>
                <a:chExt cx="2848" cy="984"/>
              </a:xfrm>
            </p:grpSpPr>
            <p:sp>
              <p:nvSpPr>
                <p:cNvPr id="97290" name="Oval 10"/>
                <p:cNvSpPr>
                  <a:spLocks/>
                </p:cNvSpPr>
                <p:nvPr/>
              </p:nvSpPr>
              <p:spPr bwMode="auto">
                <a:xfrm>
                  <a:off x="16" y="344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1" name="Oval 11"/>
                <p:cNvSpPr>
                  <a:spLocks/>
                </p:cNvSpPr>
                <p:nvPr/>
              </p:nvSpPr>
              <p:spPr bwMode="auto">
                <a:xfrm>
                  <a:off x="296" y="136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2" name="Oval 12"/>
                <p:cNvSpPr>
                  <a:spLocks/>
                </p:cNvSpPr>
                <p:nvPr/>
              </p:nvSpPr>
              <p:spPr bwMode="auto">
                <a:xfrm>
                  <a:off x="616" y="0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3" name="Oval 13"/>
                <p:cNvSpPr>
                  <a:spLocks/>
                </p:cNvSpPr>
                <p:nvPr/>
              </p:nvSpPr>
              <p:spPr bwMode="auto">
                <a:xfrm>
                  <a:off x="952" y="0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4" name="Oval 14"/>
                <p:cNvSpPr>
                  <a:spLocks/>
                </p:cNvSpPr>
                <p:nvPr/>
              </p:nvSpPr>
              <p:spPr bwMode="auto">
                <a:xfrm>
                  <a:off x="1240" y="216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5" name="Oval 15"/>
                <p:cNvSpPr>
                  <a:spLocks/>
                </p:cNvSpPr>
                <p:nvPr/>
              </p:nvSpPr>
              <p:spPr bwMode="auto">
                <a:xfrm>
                  <a:off x="1464" y="464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6" name="Oval 16"/>
                <p:cNvSpPr>
                  <a:spLocks/>
                </p:cNvSpPr>
                <p:nvPr/>
              </p:nvSpPr>
              <p:spPr bwMode="auto">
                <a:xfrm>
                  <a:off x="1232" y="208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97" name="Rectangle 17"/>
                <p:cNvSpPr>
                  <a:spLocks/>
                </p:cNvSpPr>
                <p:nvPr/>
              </p:nvSpPr>
              <p:spPr bwMode="auto">
                <a:xfrm>
                  <a:off x="0" y="432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Phe</a:t>
                  </a:r>
                </a:p>
              </p:txBody>
            </p:sp>
            <p:sp>
              <p:nvSpPr>
                <p:cNvPr id="97298" name="Rectangle 18"/>
                <p:cNvSpPr>
                  <a:spLocks/>
                </p:cNvSpPr>
                <p:nvPr/>
              </p:nvSpPr>
              <p:spPr bwMode="auto">
                <a:xfrm>
                  <a:off x="272" y="224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Glu</a:t>
                  </a:r>
                </a:p>
              </p:txBody>
            </p:sp>
            <p:sp>
              <p:nvSpPr>
                <p:cNvPr id="97299" name="Rectangle 19"/>
                <p:cNvSpPr>
                  <a:spLocks/>
                </p:cNvSpPr>
                <p:nvPr/>
              </p:nvSpPr>
              <p:spPr bwMode="auto">
                <a:xfrm>
                  <a:off x="600" y="72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Tyr</a:t>
                  </a:r>
                </a:p>
              </p:txBody>
            </p:sp>
            <p:sp>
              <p:nvSpPr>
                <p:cNvPr id="97300" name="Rectangle 20"/>
                <p:cNvSpPr>
                  <a:spLocks/>
                </p:cNvSpPr>
                <p:nvPr/>
              </p:nvSpPr>
              <p:spPr bwMode="auto">
                <a:xfrm>
                  <a:off x="936" y="72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Ser</a:t>
                  </a:r>
                </a:p>
              </p:txBody>
            </p:sp>
            <p:sp>
              <p:nvSpPr>
                <p:cNvPr id="97301" name="Rectangle 21"/>
                <p:cNvSpPr>
                  <a:spLocks/>
                </p:cNvSpPr>
                <p:nvPr/>
              </p:nvSpPr>
              <p:spPr bwMode="auto">
                <a:xfrm>
                  <a:off x="1224" y="296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Iso</a:t>
                  </a:r>
                </a:p>
              </p:txBody>
            </p:sp>
            <p:sp>
              <p:nvSpPr>
                <p:cNvPr id="97302" name="Rectangle 22"/>
                <p:cNvSpPr>
                  <a:spLocks/>
                </p:cNvSpPr>
                <p:nvPr/>
              </p:nvSpPr>
              <p:spPr bwMode="auto">
                <a:xfrm>
                  <a:off x="1464" y="552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Met</a:t>
                  </a:r>
                </a:p>
              </p:txBody>
            </p:sp>
            <p:sp>
              <p:nvSpPr>
                <p:cNvPr id="97303" name="Oval 23"/>
                <p:cNvSpPr>
                  <a:spLocks/>
                </p:cNvSpPr>
                <p:nvPr/>
              </p:nvSpPr>
              <p:spPr bwMode="auto">
                <a:xfrm>
                  <a:off x="1800" y="560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304" name="Rectangle 24"/>
                <p:cNvSpPr>
                  <a:spLocks/>
                </p:cNvSpPr>
                <p:nvPr/>
              </p:nvSpPr>
              <p:spPr bwMode="auto">
                <a:xfrm>
                  <a:off x="1800" y="648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Ala</a:t>
                  </a:r>
                </a:p>
              </p:txBody>
            </p:sp>
            <p:sp>
              <p:nvSpPr>
                <p:cNvPr id="97305" name="Oval 25"/>
                <p:cNvSpPr>
                  <a:spLocks/>
                </p:cNvSpPr>
                <p:nvPr/>
              </p:nvSpPr>
              <p:spPr bwMode="auto">
                <a:xfrm>
                  <a:off x="2152" y="640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306" name="Rectangle 26"/>
                <p:cNvSpPr>
                  <a:spLocks/>
                </p:cNvSpPr>
                <p:nvPr/>
              </p:nvSpPr>
              <p:spPr bwMode="auto">
                <a:xfrm>
                  <a:off x="2152" y="728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Ala</a:t>
                  </a:r>
                </a:p>
              </p:txBody>
            </p:sp>
            <p:sp>
              <p:nvSpPr>
                <p:cNvPr id="97307" name="Oval 27"/>
                <p:cNvSpPr>
                  <a:spLocks/>
                </p:cNvSpPr>
                <p:nvPr/>
              </p:nvSpPr>
              <p:spPr bwMode="auto">
                <a:xfrm>
                  <a:off x="2504" y="640"/>
                  <a:ext cx="344" cy="344"/>
                </a:xfrm>
                <a:prstGeom prst="ellipse">
                  <a:avLst/>
                </a:prstGeom>
                <a:solidFill>
                  <a:srgbClr val="00817F"/>
                </a:solidFill>
                <a:ln w="25400">
                  <a:solidFill>
                    <a:srgbClr val="00817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308" name="Rectangle 28"/>
                <p:cNvSpPr>
                  <a:spLocks/>
                </p:cNvSpPr>
                <p:nvPr/>
              </p:nvSpPr>
              <p:spPr bwMode="auto">
                <a:xfrm>
                  <a:off x="2504" y="728"/>
                  <a:ext cx="296" cy="1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80364" algn="ctr">
                    <a:lnSpc>
                      <a:spcPct val="106000"/>
                    </a:lnSpc>
                    <a:tabLst>
                      <a:tab pos="366104" algn="l"/>
                    </a:tabLst>
                  </a:pPr>
                  <a:r>
                    <a:rPr lang="en-US" sz="1300" b="1">
                      <a:solidFill>
                        <a:srgbClr val="FFFFFF"/>
                      </a:solidFill>
                      <a:latin typeface="Arial Narrow" charset="0"/>
                      <a:ea typeface="ＭＳ Ｐゴシック" charset="0"/>
                      <a:cs typeface="Arial Narrow" charset="0"/>
                      <a:sym typeface="Arial Narrow" charset="0"/>
                    </a:rPr>
                    <a:t>Ser</a:t>
                  </a:r>
                </a:p>
              </p:txBody>
            </p:sp>
          </p:grpSp>
        </p:grpSp>
      </p:grpSp>
      <p:grpSp>
        <p:nvGrpSpPr>
          <p:cNvPr id="97311" name="Group 31"/>
          <p:cNvGrpSpPr>
            <a:grpSpLocks/>
          </p:cNvGrpSpPr>
          <p:nvPr/>
        </p:nvGrpSpPr>
        <p:grpSpPr bwMode="auto">
          <a:xfrm>
            <a:off x="464344" y="973336"/>
            <a:ext cx="3875484" cy="3009305"/>
            <a:chOff x="416" y="872"/>
            <a:chExt cx="3472" cy="2696"/>
          </a:xfrm>
        </p:grpSpPr>
        <p:pic>
          <p:nvPicPr>
            <p:cNvPr id="9728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" y="1496"/>
              <a:ext cx="2762" cy="2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7310" name="Rectangle 30"/>
            <p:cNvSpPr>
              <a:spLocks/>
            </p:cNvSpPr>
            <p:nvPr/>
          </p:nvSpPr>
          <p:spPr bwMode="auto">
            <a:xfrm>
              <a:off x="456" y="872"/>
              <a:ext cx="3432" cy="1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ts val="2250"/>
                </a:lnSpc>
                <a:spcAft>
                  <a:spcPts val="1406"/>
                </a:spcAft>
                <a:buSzPct val="211000"/>
                <a:tabLst>
                  <a:tab pos="366104" algn="l"/>
                </a:tabLst>
              </a:pPr>
              <a:r>
                <a:rPr lang="en-US" sz="1700" b="1">
                  <a:solidFill>
                    <a:srgbClr val="2D00FA"/>
                  </a:solidFill>
                  <a:latin typeface="Arial" charset="0"/>
                  <a:ea typeface="ヒラギノ角ゴ Pro W3" charset="0"/>
                  <a:cs typeface="ヒラギノ角ゴ Pro W3" charset="0"/>
                  <a:sym typeface="Arial" charset="0"/>
                </a:rPr>
                <a:t>Amino acids</a:t>
              </a:r>
              <a:r>
                <a:rPr lang="en-US" sz="1700">
                  <a:solidFill>
                    <a:srgbClr val="000000"/>
                  </a:solidFill>
                  <a:latin typeface="Arial" charset="0"/>
                  <a:ea typeface="ヒラギノ角ゴ Pro W3" charset="0"/>
                  <a:cs typeface="ヒラギノ角ゴ Pro W3" charset="0"/>
                  <a:sym typeface="Arial" charset="0"/>
                </a:rPr>
                <a:t> (such as </a:t>
              </a:r>
              <a:r>
                <a:rPr lang="en-US" sz="1700" b="1">
                  <a:solidFill>
                    <a:srgbClr val="000000"/>
                  </a:solidFill>
                  <a:latin typeface="Arial" charset="0"/>
                  <a:ea typeface="ヒラギノ角ゴ Pro W3" charset="0"/>
                  <a:cs typeface="ヒラギノ角ゴ Pro W3" charset="0"/>
                  <a:sym typeface="Arial" charset="0"/>
                </a:rPr>
                <a:t>proline</a:t>
              </a:r>
              <a:r>
                <a:rPr lang="en-US" sz="1700">
                  <a:solidFill>
                    <a:srgbClr val="000000"/>
                  </a:solidFill>
                  <a:latin typeface="Arial" charset="0"/>
                  <a:ea typeface="ヒラギノ角ゴ Pro W3" charset="0"/>
                  <a:cs typeface="ヒラギノ角ゴ Pro W3" charset="0"/>
                  <a:sym typeface="Arial" charset="0"/>
                </a:rPr>
                <a:t> 	below) are the basic units from which proteins are made.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9200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>
            <a:spLocks noChangeArrowheads="1"/>
          </p:cNvSpPr>
          <p:nvPr>
            <p:ph type="title"/>
          </p:nvPr>
        </p:nvSpPr>
        <p:spPr>
          <a:xfrm>
            <a:off x="-17859" y="-53578"/>
            <a:ext cx="5991820" cy="1491258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  <a:tab pos="669703" algn="l"/>
              </a:tabLst>
            </a:pPr>
            <a:r>
              <a:rPr lang="en-US"/>
              <a:t>Proteins:</a:t>
            </a:r>
            <a:br>
              <a:rPr lang="en-US"/>
            </a:br>
            <a:r>
              <a:rPr lang="en-US"/>
              <a:t> Primary Structure</a:t>
            </a:r>
          </a:p>
        </p:txBody>
      </p:sp>
      <p:sp>
        <p:nvSpPr>
          <p:cNvPr id="108546" name="Rectangle 2"/>
          <p:cNvSpPr>
            <a:spLocks noChangeArrowheads="1"/>
          </p:cNvSpPr>
          <p:nvPr>
            <p:ph type="body" idx="1"/>
          </p:nvPr>
        </p:nvSpPr>
        <p:spPr>
          <a:xfrm>
            <a:off x="767953" y="1821656"/>
            <a:ext cx="4830961" cy="2750344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/>
              <a:t>The </a:t>
            </a:r>
            <a:r>
              <a:rPr lang="en-US" b="1">
                <a:solidFill>
                  <a:srgbClr val="2D00FA"/>
                </a:solidFill>
              </a:rPr>
              <a:t>primary (1°)</a:t>
            </a:r>
            <a:r>
              <a:rPr lang="en-US"/>
              <a:t> protein structure is the </a:t>
            </a:r>
            <a:r>
              <a:rPr lang="en-US" b="1">
                <a:solidFill>
                  <a:srgbClr val="2D00FA"/>
                </a:solidFill>
              </a:rPr>
              <a:t>amino acid sequence</a:t>
            </a:r>
            <a:r>
              <a:rPr lang="en-US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/>
              <a:t>Hundreds of amino acids link together to form </a:t>
            </a:r>
            <a:r>
              <a:rPr lang="en-US" b="1">
                <a:solidFill>
                  <a:srgbClr val="2D00FA"/>
                </a:solidFill>
              </a:rPr>
              <a:t>polypeptide chains</a:t>
            </a:r>
            <a:r>
              <a:rPr lang="en-US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/>
              <a:t>The chemical interaction (attraction and repulsion) of the individual amino acids helps define the final protein shape.</a:t>
            </a:r>
            <a:r>
              <a:rPr lang="en-US" sz="1700"/>
              <a:t> </a:t>
            </a:r>
          </a:p>
        </p:txBody>
      </p:sp>
      <p:grpSp>
        <p:nvGrpSpPr>
          <p:cNvPr id="108547" name="Group 3"/>
          <p:cNvGrpSpPr>
            <a:grpSpLocks/>
          </p:cNvGrpSpPr>
          <p:nvPr/>
        </p:nvGrpSpPr>
        <p:grpSpPr bwMode="auto">
          <a:xfrm>
            <a:off x="5527477" y="107156"/>
            <a:ext cx="3482578" cy="6179344"/>
            <a:chOff x="0" y="0"/>
            <a:chExt cx="3120" cy="5536"/>
          </a:xfrm>
        </p:grpSpPr>
        <p:sp>
          <p:nvSpPr>
            <p:cNvPr id="108548" name="Line 4"/>
            <p:cNvSpPr>
              <a:spLocks noChangeShapeType="1"/>
            </p:cNvSpPr>
            <p:nvPr/>
          </p:nvSpPr>
          <p:spPr bwMode="auto">
            <a:xfrm>
              <a:off x="1428" y="4846"/>
              <a:ext cx="181" cy="214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49" name="Line 5"/>
            <p:cNvSpPr>
              <a:spLocks noChangeShapeType="1"/>
            </p:cNvSpPr>
            <p:nvPr/>
          </p:nvSpPr>
          <p:spPr bwMode="auto">
            <a:xfrm rot="10800000" flipH="1">
              <a:off x="1874" y="1957"/>
              <a:ext cx="9" cy="280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0" name="Line 6"/>
            <p:cNvSpPr>
              <a:spLocks noChangeShapeType="1"/>
            </p:cNvSpPr>
            <p:nvPr/>
          </p:nvSpPr>
          <p:spPr bwMode="auto">
            <a:xfrm rot="10800000" flipH="1">
              <a:off x="2022" y="1360"/>
              <a:ext cx="188" cy="208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1" name="Line 7"/>
            <p:cNvSpPr>
              <a:spLocks noChangeShapeType="1"/>
            </p:cNvSpPr>
            <p:nvPr/>
          </p:nvSpPr>
          <p:spPr bwMode="auto">
            <a:xfrm rot="10800000" flipH="1">
              <a:off x="2262" y="3725"/>
              <a:ext cx="235" cy="153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2" name="Line 8"/>
            <p:cNvSpPr>
              <a:spLocks noChangeShapeType="1"/>
            </p:cNvSpPr>
            <p:nvPr/>
          </p:nvSpPr>
          <p:spPr bwMode="auto">
            <a:xfrm rot="10800000" flipH="1">
              <a:off x="1278" y="4200"/>
              <a:ext cx="59" cy="275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3" name="Line 9"/>
            <p:cNvSpPr>
              <a:spLocks noChangeShapeType="1"/>
            </p:cNvSpPr>
            <p:nvPr/>
          </p:nvSpPr>
          <p:spPr bwMode="auto">
            <a:xfrm>
              <a:off x="1607" y="3998"/>
              <a:ext cx="280" cy="11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4" name="Line 10"/>
            <p:cNvSpPr>
              <a:spLocks noChangeShapeType="1"/>
            </p:cNvSpPr>
            <p:nvPr/>
          </p:nvSpPr>
          <p:spPr bwMode="auto">
            <a:xfrm>
              <a:off x="2465" y="3141"/>
              <a:ext cx="181" cy="214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5" name="Line 11"/>
            <p:cNvSpPr>
              <a:spLocks noChangeShapeType="1"/>
            </p:cNvSpPr>
            <p:nvPr/>
          </p:nvSpPr>
          <p:spPr bwMode="auto">
            <a:xfrm>
              <a:off x="2025" y="2570"/>
              <a:ext cx="182" cy="214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6" name="Line 12"/>
            <p:cNvSpPr>
              <a:spLocks noChangeShapeType="1"/>
            </p:cNvSpPr>
            <p:nvPr/>
          </p:nvSpPr>
          <p:spPr bwMode="auto">
            <a:xfrm>
              <a:off x="2043" y="855"/>
              <a:ext cx="199" cy="199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7" name="Line 13"/>
            <p:cNvSpPr>
              <a:spLocks noChangeShapeType="1"/>
            </p:cNvSpPr>
            <p:nvPr/>
          </p:nvSpPr>
          <p:spPr bwMode="auto">
            <a:xfrm>
              <a:off x="1384" y="581"/>
              <a:ext cx="269" cy="79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8" name="Line 14"/>
            <p:cNvSpPr>
              <a:spLocks noChangeShapeType="1"/>
            </p:cNvSpPr>
            <p:nvPr/>
          </p:nvSpPr>
          <p:spPr bwMode="auto">
            <a:xfrm>
              <a:off x="540" y="361"/>
              <a:ext cx="269" cy="79"/>
            </a:xfrm>
            <a:prstGeom prst="line">
              <a:avLst/>
            </a:prstGeom>
            <a:noFill/>
            <a:ln w="152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59" name="Oval 15"/>
            <p:cNvSpPr>
              <a:spLocks/>
            </p:cNvSpPr>
            <p:nvPr/>
          </p:nvSpPr>
          <p:spPr bwMode="auto">
            <a:xfrm>
              <a:off x="0" y="0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Phe</a:t>
              </a:r>
            </a:p>
          </p:txBody>
        </p:sp>
        <p:sp>
          <p:nvSpPr>
            <p:cNvPr id="108560" name="Oval 16"/>
            <p:cNvSpPr>
              <a:spLocks/>
            </p:cNvSpPr>
            <p:nvPr/>
          </p:nvSpPr>
          <p:spPr bwMode="auto">
            <a:xfrm>
              <a:off x="755" y="184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Glu</a:t>
              </a:r>
            </a:p>
          </p:txBody>
        </p:sp>
        <p:sp>
          <p:nvSpPr>
            <p:cNvPr id="108561" name="Oval 17"/>
            <p:cNvSpPr>
              <a:spLocks/>
            </p:cNvSpPr>
            <p:nvPr/>
          </p:nvSpPr>
          <p:spPr bwMode="auto">
            <a:xfrm>
              <a:off x="1502" y="413"/>
              <a:ext cx="660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Tyr</a:t>
              </a:r>
            </a:p>
          </p:txBody>
        </p:sp>
        <p:sp>
          <p:nvSpPr>
            <p:cNvPr id="108562" name="Oval 18"/>
            <p:cNvSpPr>
              <a:spLocks/>
            </p:cNvSpPr>
            <p:nvPr/>
          </p:nvSpPr>
          <p:spPr bwMode="auto">
            <a:xfrm>
              <a:off x="2091" y="905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Ser</a:t>
              </a:r>
            </a:p>
          </p:txBody>
        </p:sp>
        <p:sp>
          <p:nvSpPr>
            <p:cNvPr id="108563" name="Oval 19"/>
            <p:cNvSpPr>
              <a:spLocks/>
            </p:cNvSpPr>
            <p:nvPr/>
          </p:nvSpPr>
          <p:spPr bwMode="auto">
            <a:xfrm>
              <a:off x="1414" y="4876"/>
              <a:ext cx="660" cy="660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Ala</a:t>
              </a:r>
            </a:p>
          </p:txBody>
        </p:sp>
        <p:sp>
          <p:nvSpPr>
            <p:cNvPr id="108564" name="Oval 20"/>
            <p:cNvSpPr>
              <a:spLocks/>
            </p:cNvSpPr>
            <p:nvPr/>
          </p:nvSpPr>
          <p:spPr bwMode="auto">
            <a:xfrm>
              <a:off x="852" y="4402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Ala</a:t>
              </a:r>
            </a:p>
          </p:txBody>
        </p:sp>
        <p:sp>
          <p:nvSpPr>
            <p:cNvPr id="108565" name="Oval 21"/>
            <p:cNvSpPr>
              <a:spLocks/>
            </p:cNvSpPr>
            <p:nvPr/>
          </p:nvSpPr>
          <p:spPr bwMode="auto">
            <a:xfrm>
              <a:off x="1476" y="1344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Iso</a:t>
              </a:r>
            </a:p>
          </p:txBody>
        </p:sp>
        <p:sp>
          <p:nvSpPr>
            <p:cNvPr id="108566" name="Oval 22"/>
            <p:cNvSpPr>
              <a:spLocks/>
            </p:cNvSpPr>
            <p:nvPr/>
          </p:nvSpPr>
          <p:spPr bwMode="auto">
            <a:xfrm>
              <a:off x="1546" y="2073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Phe</a:t>
              </a:r>
            </a:p>
          </p:txBody>
        </p:sp>
        <p:sp>
          <p:nvSpPr>
            <p:cNvPr id="108567" name="Oval 23"/>
            <p:cNvSpPr>
              <a:spLocks/>
            </p:cNvSpPr>
            <p:nvPr/>
          </p:nvSpPr>
          <p:spPr bwMode="auto">
            <a:xfrm>
              <a:off x="2047" y="2662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Ala</a:t>
              </a:r>
            </a:p>
          </p:txBody>
        </p:sp>
        <p:sp>
          <p:nvSpPr>
            <p:cNvPr id="108568" name="Oval 24"/>
            <p:cNvSpPr>
              <a:spLocks/>
            </p:cNvSpPr>
            <p:nvPr/>
          </p:nvSpPr>
          <p:spPr bwMode="auto">
            <a:xfrm>
              <a:off x="1045" y="3673"/>
              <a:ext cx="660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Met</a:t>
              </a:r>
            </a:p>
          </p:txBody>
        </p:sp>
        <p:sp>
          <p:nvSpPr>
            <p:cNvPr id="108569" name="Oval 25"/>
            <p:cNvSpPr>
              <a:spLocks/>
            </p:cNvSpPr>
            <p:nvPr/>
          </p:nvSpPr>
          <p:spPr bwMode="auto">
            <a:xfrm>
              <a:off x="1810" y="3673"/>
              <a:ext cx="659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Gly</a:t>
              </a:r>
            </a:p>
          </p:txBody>
        </p:sp>
        <p:sp>
          <p:nvSpPr>
            <p:cNvPr id="108570" name="Oval 26"/>
            <p:cNvSpPr>
              <a:spLocks/>
            </p:cNvSpPr>
            <p:nvPr/>
          </p:nvSpPr>
          <p:spPr bwMode="auto">
            <a:xfrm>
              <a:off x="2460" y="3295"/>
              <a:ext cx="660" cy="659"/>
            </a:xfrm>
            <a:prstGeom prst="ellipse">
              <a:avLst/>
            </a:pr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Glu</a:t>
              </a:r>
            </a:p>
          </p:txBody>
        </p:sp>
      </p:grpSp>
      <p:sp>
        <p:nvSpPr>
          <p:cNvPr id="108571" name="Rectangle 27"/>
          <p:cNvSpPr>
            <a:spLocks/>
          </p:cNvSpPr>
          <p:nvPr/>
        </p:nvSpPr>
        <p:spPr bwMode="auto">
          <a:xfrm>
            <a:off x="3982641" y="5509617"/>
            <a:ext cx="2348508" cy="72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When amino acids are linked together they form a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polypeptide chain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986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>
            <a:spLocks noChangeArrowheads="1"/>
          </p:cNvSpPr>
          <p:nvPr>
            <p:ph type="title"/>
          </p:nvPr>
        </p:nvSpPr>
        <p:spPr>
          <a:xfrm>
            <a:off x="-26789" y="-53578"/>
            <a:ext cx="9188648" cy="1428750"/>
          </a:xfrm>
          <a:ln/>
        </p:spPr>
        <p:txBody>
          <a:bodyPr anchor="b"/>
          <a:lstStyle/>
          <a:p>
            <a:pPr>
              <a:lnSpc>
                <a:spcPct val="87000"/>
              </a:lnSpc>
              <a:tabLst>
                <a:tab pos="669703" algn="l"/>
                <a:tab pos="669703" algn="l"/>
              </a:tabLst>
            </a:pPr>
            <a:r>
              <a:rPr lang="en-US"/>
              <a:t>Proteins:</a:t>
            </a:r>
            <a:br>
              <a:rPr lang="en-US"/>
            </a:br>
            <a:r>
              <a:rPr lang="en-US"/>
              <a:t>Secondary Structure</a:t>
            </a:r>
          </a:p>
        </p:txBody>
      </p:sp>
      <p:sp>
        <p:nvSpPr>
          <p:cNvPr id="109570" name="Rectangle 2"/>
          <p:cNvSpPr>
            <a:spLocks noChangeArrowheads="1"/>
          </p:cNvSpPr>
          <p:nvPr>
            <p:ph type="body" idx="1"/>
          </p:nvPr>
        </p:nvSpPr>
        <p:spPr>
          <a:xfrm>
            <a:off x="455414" y="1625203"/>
            <a:ext cx="4080867" cy="4482703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dirty="0"/>
              <a:t>The </a:t>
            </a:r>
            <a:r>
              <a:rPr lang="en-US" sz="1800" b="1" dirty="0">
                <a:solidFill>
                  <a:srgbClr val="2D00FA"/>
                </a:solidFill>
              </a:rPr>
              <a:t>secondary (2°)</a:t>
            </a:r>
            <a:r>
              <a:rPr lang="en-US" sz="1800" dirty="0"/>
              <a:t> structure is the </a:t>
            </a:r>
            <a:r>
              <a:rPr lang="en-US" sz="1800" b="1" dirty="0">
                <a:solidFill>
                  <a:srgbClr val="2D00FA"/>
                </a:solidFill>
              </a:rPr>
              <a:t>shape of the polypeptides chain</a:t>
            </a:r>
            <a:r>
              <a:rPr lang="en-US" sz="1800" dirty="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dirty="0"/>
              <a:t>There are two common types of secondary structure: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800" b="1" dirty="0">
                <a:solidFill>
                  <a:srgbClr val="2D00FA"/>
                </a:solidFill>
              </a:rPr>
              <a:t>-helix </a:t>
            </a:r>
            <a:r>
              <a:rPr lang="en-US" sz="1800" dirty="0"/>
              <a:t>coil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800" b="1" dirty="0">
                <a:solidFill>
                  <a:srgbClr val="2D00FA"/>
                </a:solidFill>
              </a:rPr>
              <a:t>-pleated sheets</a:t>
            </a:r>
            <a:endParaRPr lang="en-US" sz="1800" b="1" dirty="0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dirty="0"/>
              <a:t>Most proteins, e.g. lysozyme, contain a mixture of the two secondary structures, but the levels of each vary.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721047" algn="l"/>
              </a:tabLst>
            </a:pPr>
            <a:r>
              <a:rPr lang="en-US" sz="1800" dirty="0"/>
              <a:t>Secondary structures are a result of </a:t>
            </a:r>
            <a:r>
              <a:rPr lang="en-US" sz="1800" b="1" dirty="0">
                <a:solidFill>
                  <a:srgbClr val="2D00FA"/>
                </a:solidFill>
              </a:rPr>
              <a:t>hydrogen bond</a:t>
            </a:r>
            <a:r>
              <a:rPr lang="en-US" sz="1800" dirty="0"/>
              <a:t> interaction between neighboring CO and NH groups of the polypeptide backbone.</a:t>
            </a:r>
          </a:p>
        </p:txBody>
      </p:sp>
      <p:sp>
        <p:nvSpPr>
          <p:cNvPr id="109571" name="Rectangle 3"/>
          <p:cNvSpPr>
            <a:spLocks/>
          </p:cNvSpPr>
          <p:nvPr/>
        </p:nvSpPr>
        <p:spPr bwMode="auto">
          <a:xfrm>
            <a:off x="9054703" y="-383976"/>
            <a:ext cx="1125141" cy="4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Hydrogen bonds</a:t>
            </a:r>
          </a:p>
        </p:txBody>
      </p:sp>
      <p:grpSp>
        <p:nvGrpSpPr>
          <p:cNvPr id="109572" name="Group 4"/>
          <p:cNvGrpSpPr>
            <a:grpSpLocks/>
          </p:cNvGrpSpPr>
          <p:nvPr/>
        </p:nvGrpSpPr>
        <p:grpSpPr bwMode="auto">
          <a:xfrm>
            <a:off x="6215063" y="1375172"/>
            <a:ext cx="2714625" cy="5065366"/>
            <a:chOff x="0" y="0"/>
            <a:chExt cx="2432" cy="4537"/>
          </a:xfrm>
        </p:grpSpPr>
        <p:sp>
          <p:nvSpPr>
            <p:cNvPr id="109573" name="Rectangle 5"/>
            <p:cNvSpPr>
              <a:spLocks/>
            </p:cNvSpPr>
            <p:nvPr/>
          </p:nvSpPr>
          <p:spPr bwMode="auto">
            <a:xfrm>
              <a:off x="0" y="4303"/>
              <a:ext cx="1350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β-pleated sheet</a:t>
              </a:r>
            </a:p>
          </p:txBody>
        </p:sp>
        <p:sp>
          <p:nvSpPr>
            <p:cNvPr id="109574" name="Rectangle 6"/>
            <p:cNvSpPr>
              <a:spLocks/>
            </p:cNvSpPr>
            <p:nvPr/>
          </p:nvSpPr>
          <p:spPr bwMode="auto">
            <a:xfrm>
              <a:off x="1296" y="959"/>
              <a:ext cx="888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Hydrogen bonds</a:t>
              </a:r>
            </a:p>
          </p:txBody>
        </p:sp>
        <p:sp>
          <p:nvSpPr>
            <p:cNvPr id="109575" name="Rectangle 7"/>
            <p:cNvSpPr>
              <a:spLocks/>
            </p:cNvSpPr>
            <p:nvPr/>
          </p:nvSpPr>
          <p:spPr bwMode="auto">
            <a:xfrm>
              <a:off x="1400" y="2895"/>
              <a:ext cx="1032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peptide chains</a:t>
              </a:r>
            </a:p>
          </p:txBody>
        </p:sp>
        <p:grpSp>
          <p:nvGrpSpPr>
            <p:cNvPr id="109576" name="Group 8"/>
            <p:cNvGrpSpPr>
              <a:grpSpLocks/>
            </p:cNvGrpSpPr>
            <p:nvPr/>
          </p:nvGrpSpPr>
          <p:grpSpPr bwMode="auto">
            <a:xfrm>
              <a:off x="285" y="0"/>
              <a:ext cx="1168" cy="4396"/>
              <a:chOff x="0" y="0"/>
              <a:chExt cx="1167" cy="4396"/>
            </a:xfrm>
          </p:grpSpPr>
          <p:pic>
            <p:nvPicPr>
              <p:cNvPr id="109577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85" cy="4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9578" name="Group 10"/>
              <p:cNvGrpSpPr>
                <a:grpSpLocks/>
              </p:cNvGrpSpPr>
              <p:nvPr/>
            </p:nvGrpSpPr>
            <p:grpSpPr bwMode="auto">
              <a:xfrm>
                <a:off x="255" y="2916"/>
                <a:ext cx="912" cy="584"/>
                <a:chOff x="0" y="0"/>
                <a:chExt cx="912" cy="583"/>
              </a:xfrm>
            </p:grpSpPr>
            <p:sp>
              <p:nvSpPr>
                <p:cNvPr id="109579" name="Line 11"/>
                <p:cNvSpPr>
                  <a:spLocks noChangeShapeType="1"/>
                </p:cNvSpPr>
                <p:nvPr/>
              </p:nvSpPr>
              <p:spPr bwMode="auto">
                <a:xfrm>
                  <a:off x="47" y="5"/>
                  <a:ext cx="865" cy="92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80" name="Line 1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94" y="85"/>
                  <a:ext cx="418" cy="463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9581" name="Group 13"/>
              <p:cNvGrpSpPr>
                <a:grpSpLocks/>
              </p:cNvGrpSpPr>
              <p:nvPr/>
            </p:nvGrpSpPr>
            <p:grpSpPr bwMode="auto">
              <a:xfrm>
                <a:off x="505" y="492"/>
                <a:ext cx="614" cy="1332"/>
                <a:chOff x="0" y="0"/>
                <a:chExt cx="614" cy="1332"/>
              </a:xfrm>
            </p:grpSpPr>
            <p:sp>
              <p:nvSpPr>
                <p:cNvPr id="109582" name="Line 14"/>
                <p:cNvSpPr>
                  <a:spLocks noChangeShapeType="1"/>
                </p:cNvSpPr>
                <p:nvPr/>
              </p:nvSpPr>
              <p:spPr bwMode="auto">
                <a:xfrm>
                  <a:off x="45" y="0"/>
                  <a:ext cx="569" cy="684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 type="stealth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83" name="Line 1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0" y="672"/>
                  <a:ext cx="602" cy="660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 type="stealth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9584" name="Group 16"/>
          <p:cNvGrpSpPr>
            <a:grpSpLocks/>
          </p:cNvGrpSpPr>
          <p:nvPr/>
        </p:nvGrpSpPr>
        <p:grpSpPr bwMode="auto">
          <a:xfrm>
            <a:off x="4663529" y="1460004"/>
            <a:ext cx="1336105" cy="4980534"/>
            <a:chOff x="43" y="0"/>
            <a:chExt cx="1196" cy="4461"/>
          </a:xfrm>
        </p:grpSpPr>
        <p:sp>
          <p:nvSpPr>
            <p:cNvPr id="109585" name="AutoShape 17"/>
            <p:cNvSpPr>
              <a:spLocks/>
            </p:cNvSpPr>
            <p:nvPr/>
          </p:nvSpPr>
          <p:spPr bwMode="auto">
            <a:xfrm rot="-8718289">
              <a:off x="74" y="2414"/>
              <a:ext cx="348" cy="333"/>
            </a:xfrm>
            <a:custGeom>
              <a:avLst/>
              <a:gdLst/>
              <a:ahLst/>
              <a:cxnLst/>
              <a:rect l="0" t="0" r="r" b="b"/>
              <a:pathLst>
                <a:path w="19375" h="19363">
                  <a:moveTo>
                    <a:pt x="16384" y="1900"/>
                  </a:moveTo>
                  <a:cubicBezTo>
                    <a:pt x="19962" y="5466"/>
                    <a:pt x="19629" y="11596"/>
                    <a:pt x="15640" y="15591"/>
                  </a:cubicBezTo>
                  <a:cubicBezTo>
                    <a:pt x="11651" y="19586"/>
                    <a:pt x="5518" y="19933"/>
                    <a:pt x="1940" y="16366"/>
                  </a:cubicBezTo>
                  <a:cubicBezTo>
                    <a:pt x="-1638" y="12800"/>
                    <a:pt x="-1305" y="6670"/>
                    <a:pt x="2684" y="2675"/>
                  </a:cubicBezTo>
                  <a:cubicBezTo>
                    <a:pt x="6673" y="-1320"/>
                    <a:pt x="12806" y="-1667"/>
                    <a:pt x="16384" y="1900"/>
                  </a:cubicBezTo>
                </a:path>
              </a:pathLst>
            </a:custGeom>
            <a:solidFill>
              <a:srgbClr val="0081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86" name="Rectangle 18"/>
            <p:cNvSpPr>
              <a:spLocks/>
            </p:cNvSpPr>
            <p:nvPr/>
          </p:nvSpPr>
          <p:spPr bwMode="auto">
            <a:xfrm>
              <a:off x="96" y="4227"/>
              <a:ext cx="579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α-helix</a:t>
              </a:r>
            </a:p>
          </p:txBody>
        </p:sp>
        <p:grpSp>
          <p:nvGrpSpPr>
            <p:cNvPr id="109587" name="Group 19"/>
            <p:cNvGrpSpPr>
              <a:grpSpLocks/>
            </p:cNvGrpSpPr>
            <p:nvPr/>
          </p:nvGrpSpPr>
          <p:grpSpPr bwMode="auto">
            <a:xfrm>
              <a:off x="43" y="0"/>
              <a:ext cx="1196" cy="3927"/>
              <a:chOff x="0" y="0"/>
              <a:chExt cx="1196" cy="3927"/>
            </a:xfrm>
          </p:grpSpPr>
          <p:sp>
            <p:nvSpPr>
              <p:cNvPr id="109588" name="Oval 20"/>
              <p:cNvSpPr>
                <a:spLocks/>
              </p:cNvSpPr>
              <p:nvPr/>
            </p:nvSpPr>
            <p:spPr bwMode="auto">
              <a:xfrm rot="10800000">
                <a:off x="226" y="3607"/>
                <a:ext cx="360" cy="320"/>
              </a:xfrm>
              <a:prstGeom prst="ellipse">
                <a:avLst/>
              </a:pr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89" name="Oval 21"/>
              <p:cNvSpPr>
                <a:spLocks/>
              </p:cNvSpPr>
              <p:nvPr/>
            </p:nvSpPr>
            <p:spPr bwMode="auto">
              <a:xfrm rot="10800000">
                <a:off x="402" y="3359"/>
                <a:ext cx="361" cy="320"/>
              </a:xfrm>
              <a:prstGeom prst="ellipse">
                <a:avLst/>
              </a:pr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0" name="Oval 22"/>
              <p:cNvSpPr>
                <a:spLocks/>
              </p:cNvSpPr>
              <p:nvPr/>
            </p:nvSpPr>
            <p:spPr bwMode="auto">
              <a:xfrm rot="10800000">
                <a:off x="520" y="3098"/>
                <a:ext cx="361" cy="320"/>
              </a:xfrm>
              <a:prstGeom prst="ellipse">
                <a:avLst/>
              </a:pr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1" name="Oval 23"/>
              <p:cNvSpPr>
                <a:spLocks/>
              </p:cNvSpPr>
              <p:nvPr/>
            </p:nvSpPr>
            <p:spPr bwMode="auto">
              <a:xfrm rot="10800000">
                <a:off x="314" y="2902"/>
                <a:ext cx="361" cy="320"/>
              </a:xfrm>
              <a:prstGeom prst="ellipse">
                <a:avLst/>
              </a:pr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2" name="AutoShape 24"/>
              <p:cNvSpPr>
                <a:spLocks/>
              </p:cNvSpPr>
              <p:nvPr/>
            </p:nvSpPr>
            <p:spPr bwMode="auto">
              <a:xfrm rot="-8718289">
                <a:off x="229" y="2199"/>
                <a:ext cx="347" cy="334"/>
              </a:xfrm>
              <a:custGeom>
                <a:avLst/>
                <a:gdLst/>
                <a:ahLst/>
                <a:cxnLst/>
                <a:rect l="0" t="0" r="r" b="b"/>
                <a:pathLst>
                  <a:path w="19375" h="19363">
                    <a:moveTo>
                      <a:pt x="16384" y="1900"/>
                    </a:moveTo>
                    <a:cubicBezTo>
                      <a:pt x="19962" y="5466"/>
                      <a:pt x="19629" y="11596"/>
                      <a:pt x="15640" y="15591"/>
                    </a:cubicBezTo>
                    <a:cubicBezTo>
                      <a:pt x="11651" y="19586"/>
                      <a:pt x="5518" y="19933"/>
                      <a:pt x="1940" y="16366"/>
                    </a:cubicBezTo>
                    <a:cubicBezTo>
                      <a:pt x="-1638" y="12800"/>
                      <a:pt x="-1305" y="6670"/>
                      <a:pt x="2684" y="2675"/>
                    </a:cubicBezTo>
                    <a:cubicBezTo>
                      <a:pt x="6673" y="-1320"/>
                      <a:pt x="12806" y="-1667"/>
                      <a:pt x="16384" y="1900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3" name="AutoShape 25"/>
              <p:cNvSpPr>
                <a:spLocks/>
              </p:cNvSpPr>
              <p:nvPr/>
            </p:nvSpPr>
            <p:spPr bwMode="auto">
              <a:xfrm rot="-8718289">
                <a:off x="74" y="2679"/>
                <a:ext cx="348" cy="333"/>
              </a:xfrm>
              <a:custGeom>
                <a:avLst/>
                <a:gdLst/>
                <a:ahLst/>
                <a:cxnLst/>
                <a:rect l="0" t="0" r="r" b="b"/>
                <a:pathLst>
                  <a:path w="19375" h="19363">
                    <a:moveTo>
                      <a:pt x="16384" y="1900"/>
                    </a:moveTo>
                    <a:cubicBezTo>
                      <a:pt x="19962" y="5466"/>
                      <a:pt x="19629" y="11596"/>
                      <a:pt x="15640" y="15591"/>
                    </a:cubicBezTo>
                    <a:cubicBezTo>
                      <a:pt x="11651" y="19586"/>
                      <a:pt x="5518" y="19933"/>
                      <a:pt x="1940" y="16366"/>
                    </a:cubicBezTo>
                    <a:cubicBezTo>
                      <a:pt x="-1638" y="12800"/>
                      <a:pt x="-1305" y="6670"/>
                      <a:pt x="2684" y="2675"/>
                    </a:cubicBezTo>
                    <a:cubicBezTo>
                      <a:pt x="6673" y="-1320"/>
                      <a:pt x="12806" y="-1667"/>
                      <a:pt x="16384" y="1900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4" name="AutoShape 26"/>
              <p:cNvSpPr>
                <a:spLocks/>
              </p:cNvSpPr>
              <p:nvPr/>
            </p:nvSpPr>
            <p:spPr bwMode="auto">
              <a:xfrm rot="-2234090">
                <a:off x="462" y="2049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3764" y="16685"/>
                    </a:move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5" name="AutoShape 27"/>
              <p:cNvSpPr>
                <a:spLocks/>
              </p:cNvSpPr>
              <p:nvPr/>
            </p:nvSpPr>
            <p:spPr bwMode="auto">
              <a:xfrm rot="-2234090">
                <a:off x="639" y="1801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3764" y="16685"/>
                    </a:move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6" name="AutoShape 28"/>
              <p:cNvSpPr>
                <a:spLocks/>
              </p:cNvSpPr>
              <p:nvPr/>
            </p:nvSpPr>
            <p:spPr bwMode="auto">
              <a:xfrm rot="-2234090">
                <a:off x="757" y="1540"/>
                <a:ext cx="345" cy="334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3764" y="16685"/>
                    </a:move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7" name="AutoShape 29"/>
              <p:cNvSpPr>
                <a:spLocks/>
              </p:cNvSpPr>
              <p:nvPr/>
            </p:nvSpPr>
            <p:spPr bwMode="auto">
              <a:xfrm rot="-2234090">
                <a:off x="551" y="1343"/>
                <a:ext cx="345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3764" y="16685"/>
                    </a:move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8" name="AutoShape 30"/>
              <p:cNvSpPr>
                <a:spLocks/>
              </p:cNvSpPr>
              <p:nvPr/>
            </p:nvSpPr>
            <p:spPr bwMode="auto">
              <a:xfrm rot="-2234090">
                <a:off x="477" y="661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9" name="AutoShape 31"/>
              <p:cNvSpPr>
                <a:spLocks/>
              </p:cNvSpPr>
              <p:nvPr/>
            </p:nvSpPr>
            <p:spPr bwMode="auto">
              <a:xfrm rot="-2234090">
                <a:off x="263" y="875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00" name="AutoShape 32"/>
              <p:cNvSpPr>
                <a:spLocks/>
              </p:cNvSpPr>
              <p:nvPr/>
            </p:nvSpPr>
            <p:spPr bwMode="auto">
              <a:xfrm rot="-2234090">
                <a:off x="307" y="1141"/>
                <a:ext cx="345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01" name="AutoShape 33"/>
              <p:cNvSpPr>
                <a:spLocks/>
              </p:cNvSpPr>
              <p:nvPr/>
            </p:nvSpPr>
            <p:spPr bwMode="auto">
              <a:xfrm rot="-2234090">
                <a:off x="397" y="232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02" name="AutoShape 34"/>
              <p:cNvSpPr>
                <a:spLocks/>
              </p:cNvSpPr>
              <p:nvPr/>
            </p:nvSpPr>
            <p:spPr bwMode="auto">
              <a:xfrm rot="-2234090">
                <a:off x="99" y="55"/>
                <a:ext cx="345" cy="334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03" name="AutoShape 35"/>
              <p:cNvSpPr>
                <a:spLocks/>
              </p:cNvSpPr>
              <p:nvPr/>
            </p:nvSpPr>
            <p:spPr bwMode="auto">
              <a:xfrm rot="-2234090">
                <a:off x="688" y="404"/>
                <a:ext cx="346" cy="335"/>
              </a:xfrm>
              <a:custGeom>
                <a:avLst/>
                <a:gdLst/>
                <a:ahLst/>
                <a:cxnLst/>
                <a:rect l="0" t="0" r="r" b="b"/>
                <a:pathLst>
                  <a:path w="19365" h="19355">
                    <a:moveTo>
                      <a:pt x="16688" y="3793"/>
                    </a:moveTo>
                    <a:cubicBezTo>
                      <a:pt x="20682" y="7791"/>
                      <a:pt x="21026" y="13919"/>
                      <a:pt x="17457" y="17479"/>
                    </a:cubicBezTo>
                    <a:cubicBezTo>
                      <a:pt x="13888" y="21039"/>
                      <a:pt x="7758" y="20684"/>
                      <a:pt x="3764" y="16685"/>
                    </a:cubicBezTo>
                    <a:cubicBezTo>
                      <a:pt x="-230" y="12687"/>
                      <a:pt x="-574" y="6559"/>
                      <a:pt x="2995" y="2999"/>
                    </a:cubicBezTo>
                    <a:cubicBezTo>
                      <a:pt x="6564" y="-561"/>
                      <a:pt x="12694" y="-206"/>
                      <a:pt x="16688" y="3793"/>
                    </a:cubicBezTo>
                  </a:path>
                </a:pathLst>
              </a:custGeom>
              <a:solidFill>
                <a:srgbClr val="00817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251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>
            <a:spLocks noChangeArrowheads="1"/>
          </p:cNvSpPr>
          <p:nvPr>
            <p:ph type="title"/>
          </p:nvPr>
        </p:nvSpPr>
        <p:spPr>
          <a:xfrm>
            <a:off x="-26789" y="-8930"/>
            <a:ext cx="9188648" cy="1482328"/>
          </a:xfrm>
          <a:ln/>
        </p:spPr>
        <p:txBody>
          <a:bodyPr anchor="b"/>
          <a:lstStyle/>
          <a:p>
            <a:pPr>
              <a:lnSpc>
                <a:spcPct val="90000"/>
              </a:lnSpc>
              <a:tabLst>
                <a:tab pos="669703" algn="l"/>
                <a:tab pos="669703" algn="l"/>
              </a:tabLst>
            </a:pPr>
            <a:r>
              <a:rPr lang="en-US"/>
              <a:t>Proteins:</a:t>
            </a:r>
            <a:br>
              <a:rPr lang="en-US"/>
            </a:br>
            <a:r>
              <a:rPr lang="en-US"/>
              <a:t> Tertiary Structure</a:t>
            </a:r>
          </a:p>
        </p:txBody>
      </p:sp>
      <p:sp>
        <p:nvSpPr>
          <p:cNvPr id="110594" name="Rectangle 2"/>
          <p:cNvSpPr>
            <a:spLocks noChangeArrowheads="1"/>
          </p:cNvSpPr>
          <p:nvPr>
            <p:ph type="body" idx="1"/>
          </p:nvPr>
        </p:nvSpPr>
        <p:spPr>
          <a:xfrm>
            <a:off x="321469" y="1660922"/>
            <a:ext cx="4393406" cy="4607719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The </a:t>
            </a:r>
            <a:r>
              <a:rPr lang="en-US" b="1" dirty="0">
                <a:solidFill>
                  <a:srgbClr val="2D00FA"/>
                </a:solidFill>
              </a:rPr>
              <a:t>tertiary (3°)</a:t>
            </a:r>
            <a:r>
              <a:rPr lang="en-US" dirty="0"/>
              <a:t> structure of a protein is the way in which it is </a:t>
            </a:r>
            <a:r>
              <a:rPr lang="en-US" b="1" dirty="0">
                <a:solidFill>
                  <a:srgbClr val="2D00FA"/>
                </a:solidFill>
              </a:rPr>
              <a:t>folded</a:t>
            </a:r>
            <a:r>
              <a:rPr lang="en-US" dirty="0"/>
              <a:t> (called its fold).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The protein folds because of interactions between the </a:t>
            </a:r>
            <a:r>
              <a:rPr lang="ja-JP" altLang="en-US" dirty="0">
                <a:latin typeface="Arial"/>
              </a:rPr>
              <a:t>“</a:t>
            </a:r>
            <a:r>
              <a:rPr lang="en-US" dirty="0"/>
              <a:t>R</a:t>
            </a:r>
            <a:r>
              <a:rPr lang="ja-JP" altLang="en-US" dirty="0">
                <a:latin typeface="Arial"/>
              </a:rPr>
              <a:t>”</a:t>
            </a:r>
            <a:r>
              <a:rPr lang="en-US" dirty="0"/>
              <a:t> groups, or side chains on the amino acids. Several interactions</a:t>
            </a:r>
            <a:br>
              <a:rPr lang="en-US" dirty="0"/>
            </a:br>
            <a:r>
              <a:rPr lang="en-US" dirty="0"/>
              <a:t>may be involved: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Disulfide bonding (reactions</a:t>
            </a:r>
            <a:br>
              <a:rPr lang="en-US" sz="2600" dirty="0"/>
            </a:br>
            <a:r>
              <a:rPr lang="en-US" sz="2600" dirty="0"/>
              <a:t>between two cysteine amino acids).</a:t>
            </a:r>
            <a:br>
              <a:rPr lang="en-US" sz="2600" dirty="0"/>
            </a:br>
            <a:r>
              <a:rPr lang="en-US" sz="2600" dirty="0"/>
              <a:t>These form the strongest links.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Weak bonding (ionic and hydrogen).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Hydrophobic interactions.</a:t>
            </a:r>
          </a:p>
        </p:txBody>
      </p:sp>
      <p:sp>
        <p:nvSpPr>
          <p:cNvPr id="110595" name="Rectangle 3"/>
          <p:cNvSpPr>
            <a:spLocks/>
          </p:cNvSpPr>
          <p:nvPr/>
        </p:nvSpPr>
        <p:spPr bwMode="auto">
          <a:xfrm>
            <a:off x="7292206" y="5937126"/>
            <a:ext cx="1491258" cy="27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Disulfide bridge</a:t>
            </a:r>
          </a:p>
        </p:txBody>
      </p:sp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281" y="1753568"/>
            <a:ext cx="5456039" cy="3955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7186166" y="4422428"/>
            <a:ext cx="647402" cy="1435447"/>
          </a:xfrm>
          <a:prstGeom prst="line">
            <a:avLst/>
          </a:prstGeom>
          <a:noFill/>
          <a:ln w="508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10598" name="Rectangle 6"/>
          <p:cNvSpPr>
            <a:spLocks/>
          </p:cNvSpPr>
          <p:nvPr/>
        </p:nvSpPr>
        <p:spPr bwMode="auto">
          <a:xfrm>
            <a:off x="7685113" y="1749103"/>
            <a:ext cx="1259086" cy="36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Heme group</a:t>
            </a:r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 rot="10800000" flipH="1">
            <a:off x="7230815" y="2059409"/>
            <a:ext cx="972220" cy="1549301"/>
          </a:xfrm>
          <a:prstGeom prst="line">
            <a:avLst/>
          </a:prstGeom>
          <a:noFill/>
          <a:ln w="508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10600" name="Rectangle 8"/>
          <p:cNvSpPr>
            <a:spLocks/>
          </p:cNvSpPr>
          <p:nvPr/>
        </p:nvSpPr>
        <p:spPr bwMode="auto">
          <a:xfrm>
            <a:off x="4241602" y="5625703"/>
            <a:ext cx="2937867" cy="101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tertiary structure of a hemoglobin molecule shows it is folded around a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heme group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which binds oxygen.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Disulphide bridges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help maintain the structure.</a:t>
            </a:r>
          </a:p>
        </p:txBody>
      </p:sp>
    </p:spTree>
    <p:extLst>
      <p:ext uri="{BB962C8B-B14F-4D97-AF65-F5344CB8AC3E}">
        <p14:creationId xmlns:p14="http://schemas.microsoft.com/office/powerpoint/2010/main" val="339812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 bldLvl="5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>
            <p:ph type="title"/>
          </p:nvPr>
        </p:nvSpPr>
        <p:spPr>
          <a:xfrm>
            <a:off x="-26789" y="-53578"/>
            <a:ext cx="9188648" cy="1455539"/>
          </a:xfrm>
          <a:ln/>
        </p:spPr>
        <p:txBody>
          <a:bodyPr anchor="b"/>
          <a:lstStyle/>
          <a:p>
            <a:pPr>
              <a:lnSpc>
                <a:spcPct val="87000"/>
              </a:lnSpc>
              <a:tabLst>
                <a:tab pos="669703" algn="l"/>
                <a:tab pos="669703" algn="l"/>
              </a:tabLst>
            </a:pPr>
            <a:r>
              <a:rPr lang="en-US"/>
              <a:t>Proteins:</a:t>
            </a:r>
            <a:br>
              <a:rPr lang="en-US"/>
            </a:br>
            <a:r>
              <a:rPr lang="en-US"/>
              <a:t>Quaternary Structure</a:t>
            </a:r>
          </a:p>
        </p:txBody>
      </p:sp>
      <p:sp>
        <p:nvSpPr>
          <p:cNvPr id="111618" name="Rectangle 2"/>
          <p:cNvSpPr>
            <a:spLocks noChangeArrowheads="1"/>
          </p:cNvSpPr>
          <p:nvPr>
            <p:ph type="body" idx="1"/>
          </p:nvPr>
        </p:nvSpPr>
        <p:spPr>
          <a:xfrm>
            <a:off x="321469" y="1500187"/>
            <a:ext cx="8090297" cy="1660922"/>
          </a:xfrm>
          <a:ln/>
        </p:spPr>
        <p:txBody>
          <a:bodyPr>
            <a:normAutofit fontScale="7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dirty="0"/>
              <a:t>Some proteins contain more than one polypeptide chain. 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2100" dirty="0"/>
              <a:t>The polypeptide chains, or </a:t>
            </a:r>
            <a:r>
              <a:rPr lang="en-US" sz="2100" b="1" dirty="0">
                <a:solidFill>
                  <a:srgbClr val="2D00FA"/>
                </a:solidFill>
              </a:rPr>
              <a:t>subunits,</a:t>
            </a:r>
            <a:r>
              <a:rPr lang="en-US" sz="2100" dirty="0"/>
              <a:t> aggregate together to become a functional unit.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2100" dirty="0"/>
              <a:t>The </a:t>
            </a:r>
            <a:r>
              <a:rPr lang="en-US" sz="2100" b="1" dirty="0">
                <a:solidFill>
                  <a:srgbClr val="2D00FA"/>
                </a:solidFill>
              </a:rPr>
              <a:t>aggregation of subunits</a:t>
            </a:r>
            <a:r>
              <a:rPr lang="en-US" sz="2100" dirty="0"/>
              <a:t> is called the </a:t>
            </a:r>
            <a:r>
              <a:rPr lang="en-US" sz="2100" b="1" dirty="0">
                <a:solidFill>
                  <a:srgbClr val="2D00FA"/>
                </a:solidFill>
              </a:rPr>
              <a:t>quaternary (4°)</a:t>
            </a:r>
            <a:r>
              <a:rPr lang="en-US" sz="2100" dirty="0"/>
              <a:t> structure of a protein. </a:t>
            </a:r>
          </a:p>
        </p:txBody>
      </p:sp>
      <p:sp>
        <p:nvSpPr>
          <p:cNvPr id="111619" name="Rectangle 3"/>
          <p:cNvSpPr>
            <a:spLocks/>
          </p:cNvSpPr>
          <p:nvPr/>
        </p:nvSpPr>
        <p:spPr bwMode="auto">
          <a:xfrm>
            <a:off x="6000750" y="4554141"/>
            <a:ext cx="2616398" cy="12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hemoglobin molecule</a:t>
            </a:r>
            <a:b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has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four subunits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: two alpha chains and two beta chains. </a:t>
            </a:r>
          </a:p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At the core of each subunit is an iron containing heme group, which binds oxygen.</a:t>
            </a:r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148" y="2911078"/>
            <a:ext cx="4353223" cy="37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11621" name="Line 5"/>
          <p:cNvSpPr>
            <a:spLocks noChangeShapeType="1"/>
          </p:cNvSpPr>
          <p:nvPr/>
        </p:nvSpPr>
        <p:spPr bwMode="auto">
          <a:xfrm flipH="1">
            <a:off x="2304976" y="5545336"/>
            <a:ext cx="1061516" cy="709910"/>
          </a:xfrm>
          <a:prstGeom prst="line">
            <a:avLst/>
          </a:prstGeom>
          <a:noFill/>
          <a:ln w="381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11622" name="Rectangle 6"/>
          <p:cNvSpPr>
            <a:spLocks/>
          </p:cNvSpPr>
          <p:nvPr/>
        </p:nvSpPr>
        <p:spPr bwMode="auto">
          <a:xfrm>
            <a:off x="993428" y="6196087"/>
            <a:ext cx="1268016" cy="27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Heme group</a:t>
            </a:r>
          </a:p>
        </p:txBody>
      </p:sp>
      <p:sp>
        <p:nvSpPr>
          <p:cNvPr id="111623" name="Rectangle 7"/>
          <p:cNvSpPr>
            <a:spLocks/>
          </p:cNvSpPr>
          <p:nvPr/>
        </p:nvSpPr>
        <p:spPr bwMode="auto">
          <a:xfrm>
            <a:off x="5768578" y="3384352"/>
            <a:ext cx="1143000" cy="25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Beta chain</a:t>
            </a:r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 rot="10800000" flipH="1">
            <a:off x="5467202" y="3612059"/>
            <a:ext cx="400720" cy="284634"/>
          </a:xfrm>
          <a:prstGeom prst="line">
            <a:avLst/>
          </a:prstGeom>
          <a:noFill/>
          <a:ln w="381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11625" name="Rectangle 9"/>
          <p:cNvSpPr>
            <a:spLocks/>
          </p:cNvSpPr>
          <p:nvPr/>
        </p:nvSpPr>
        <p:spPr bwMode="auto">
          <a:xfrm>
            <a:off x="1160860" y="3473648"/>
            <a:ext cx="1204392" cy="25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Alpha chain</a:t>
            </a:r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 rot="10800000">
            <a:off x="1958950" y="3733726"/>
            <a:ext cx="311423" cy="225475"/>
          </a:xfrm>
          <a:prstGeom prst="line">
            <a:avLst/>
          </a:prstGeom>
          <a:noFill/>
          <a:ln w="381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07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build="p" bldLvl="5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>
            <p:ph type="title"/>
          </p:nvPr>
        </p:nvSpPr>
        <p:spPr>
          <a:xfrm>
            <a:off x="26789" y="-26789"/>
            <a:ext cx="5929313" cy="1375172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  <a:tab pos="669703" algn="l"/>
              </a:tabLst>
            </a:pPr>
            <a:r>
              <a:rPr lang="en-US"/>
              <a:t>Protein Structure:</a:t>
            </a:r>
            <a:br>
              <a:rPr lang="en-US"/>
            </a:br>
            <a:r>
              <a:rPr lang="en-US"/>
              <a:t> Overview</a:t>
            </a:r>
          </a:p>
        </p:txBody>
      </p:sp>
      <p:sp>
        <p:nvSpPr>
          <p:cNvPr id="112642" name="Rectangle 2"/>
          <p:cNvSpPr>
            <a:spLocks noChangeArrowheads="1"/>
          </p:cNvSpPr>
          <p:nvPr>
            <p:ph type="body" idx="1"/>
          </p:nvPr>
        </p:nvSpPr>
        <p:spPr>
          <a:xfrm>
            <a:off x="321469" y="1399685"/>
            <a:ext cx="5027414" cy="3489814"/>
          </a:xfrm>
          <a:ln/>
        </p:spPr>
        <p:txBody>
          <a:bodyPr>
            <a:normAutofit fontScale="4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There are four levels of protein structure: </a:t>
            </a:r>
            <a:endParaRPr lang="en-US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4500" b="1" dirty="0">
                <a:solidFill>
                  <a:srgbClr val="2D00FA"/>
                </a:solidFill>
              </a:rPr>
              <a:t>Primary structure (1°):</a:t>
            </a:r>
            <a:r>
              <a:rPr lang="en-US" sz="4500" b="1" dirty="0"/>
              <a:t> </a:t>
            </a:r>
            <a:r>
              <a:rPr lang="en-US" sz="4500" dirty="0"/>
              <a:t>The sequence of amino acids in a polypeptide chain. </a:t>
            </a:r>
            <a:endParaRPr lang="en-US" sz="45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4500" b="1" dirty="0">
                <a:solidFill>
                  <a:srgbClr val="2D00FA"/>
                </a:solidFill>
              </a:rPr>
              <a:t>Secondary structure (2°):</a:t>
            </a:r>
            <a:r>
              <a:rPr lang="en-US" sz="4500" b="1" dirty="0"/>
              <a:t> </a:t>
            </a:r>
            <a:r>
              <a:rPr lang="en-US" sz="4500" dirty="0"/>
              <a:t>The shape of the polypeptide chain (e.g. alpha-helix).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4500" b="1" dirty="0">
                <a:solidFill>
                  <a:srgbClr val="2D00FA"/>
                </a:solidFill>
              </a:rPr>
              <a:t>Tertiary</a:t>
            </a:r>
            <a:r>
              <a:rPr lang="en-US" sz="4500" dirty="0">
                <a:solidFill>
                  <a:srgbClr val="2D00FA"/>
                </a:solidFill>
              </a:rPr>
              <a:t> </a:t>
            </a:r>
            <a:r>
              <a:rPr lang="en-US" sz="4500" b="1" dirty="0">
                <a:solidFill>
                  <a:srgbClr val="2D00FA"/>
                </a:solidFill>
              </a:rPr>
              <a:t>structure (3°):</a:t>
            </a:r>
            <a:r>
              <a:rPr lang="en-US" sz="4500" b="1" dirty="0"/>
              <a:t> </a:t>
            </a:r>
            <a:r>
              <a:rPr lang="en-US" sz="4500" dirty="0"/>
              <a:t>The overall conformation (shape) of the</a:t>
            </a:r>
            <a:br>
              <a:rPr lang="en-US" sz="4500" dirty="0"/>
            </a:br>
            <a:r>
              <a:rPr lang="en-US" sz="4500" dirty="0"/>
              <a:t>polypeptide caused by folding.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4500" b="1" dirty="0">
                <a:solidFill>
                  <a:srgbClr val="2D00FA"/>
                </a:solidFill>
              </a:rPr>
              <a:t>Quaternary</a:t>
            </a:r>
            <a:r>
              <a:rPr lang="en-US" sz="4500" dirty="0">
                <a:solidFill>
                  <a:srgbClr val="2D00FA"/>
                </a:solidFill>
              </a:rPr>
              <a:t> </a:t>
            </a:r>
            <a:r>
              <a:rPr lang="en-US" sz="4500" b="1" dirty="0">
                <a:solidFill>
                  <a:srgbClr val="2D00FA"/>
                </a:solidFill>
              </a:rPr>
              <a:t>structure (4°)</a:t>
            </a:r>
            <a:r>
              <a:rPr lang="en-US" sz="4500" dirty="0">
                <a:solidFill>
                  <a:srgbClr val="2D00FA"/>
                </a:solidFill>
              </a:rPr>
              <a:t>:</a:t>
            </a:r>
            <a:r>
              <a:rPr lang="en-US" sz="4500" dirty="0"/>
              <a:t> The association of multiple subunits of polypeptide chains.</a:t>
            </a:r>
          </a:p>
        </p:txBody>
      </p:sp>
      <p:grpSp>
        <p:nvGrpSpPr>
          <p:cNvPr id="112643" name="Group 3"/>
          <p:cNvGrpSpPr>
            <a:grpSpLocks/>
          </p:cNvGrpSpPr>
          <p:nvPr/>
        </p:nvGrpSpPr>
        <p:grpSpPr bwMode="auto">
          <a:xfrm>
            <a:off x="2835176" y="4742780"/>
            <a:ext cx="4558605" cy="2168798"/>
            <a:chOff x="0" y="0"/>
            <a:chExt cx="4084" cy="1943"/>
          </a:xfrm>
        </p:grpSpPr>
        <p:pic>
          <p:nvPicPr>
            <p:cNvPr id="11264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" y="0"/>
              <a:ext cx="2236" cy="1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2645" name="Rectangle 5"/>
            <p:cNvSpPr>
              <a:spLocks/>
            </p:cNvSpPr>
            <p:nvPr/>
          </p:nvSpPr>
          <p:spPr bwMode="auto">
            <a:xfrm>
              <a:off x="0" y="834"/>
              <a:ext cx="36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4°</a:t>
              </a:r>
            </a:p>
          </p:txBody>
        </p:sp>
        <p:sp>
          <p:nvSpPr>
            <p:cNvPr id="112646" name="AutoShape 6"/>
            <p:cNvSpPr>
              <a:spLocks/>
            </p:cNvSpPr>
            <p:nvPr/>
          </p:nvSpPr>
          <p:spPr bwMode="auto">
            <a:xfrm>
              <a:off x="2772" y="976"/>
              <a:ext cx="1312" cy="404"/>
            </a:xfrm>
            <a:custGeom>
              <a:avLst/>
              <a:gdLst/>
              <a:ahLst/>
              <a:cxnLst/>
              <a:rect l="0" t="0" r="r" b="b"/>
              <a:pathLst>
                <a:path w="21600" h="13940">
                  <a:moveTo>
                    <a:pt x="21600" y="0"/>
                  </a:moveTo>
                  <a:cubicBezTo>
                    <a:pt x="17210" y="9467"/>
                    <a:pt x="13171" y="21600"/>
                    <a:pt x="0" y="7575"/>
                  </a:cubicBezTo>
                </a:path>
              </a:pathLst>
            </a:custGeom>
            <a:noFill/>
            <a:ln w="762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702" name="Group 62"/>
          <p:cNvGrpSpPr>
            <a:grpSpLocks/>
          </p:cNvGrpSpPr>
          <p:nvPr/>
        </p:nvGrpSpPr>
        <p:grpSpPr bwMode="auto">
          <a:xfrm>
            <a:off x="5508501" y="554757"/>
            <a:ext cx="3491508" cy="1829469"/>
            <a:chOff x="4935" y="497"/>
            <a:chExt cx="3128" cy="1639"/>
          </a:xfrm>
        </p:grpSpPr>
        <p:grpSp>
          <p:nvGrpSpPr>
            <p:cNvPr id="112701" name="Group 61"/>
            <p:cNvGrpSpPr>
              <a:grpSpLocks/>
            </p:cNvGrpSpPr>
            <p:nvPr/>
          </p:nvGrpSpPr>
          <p:grpSpPr bwMode="auto">
            <a:xfrm>
              <a:off x="4935" y="497"/>
              <a:ext cx="3128" cy="1639"/>
              <a:chOff x="4935" y="497"/>
              <a:chExt cx="3128" cy="1639"/>
            </a:xfrm>
          </p:grpSpPr>
          <p:sp>
            <p:nvSpPr>
              <p:cNvPr id="112649" name="Line 9"/>
              <p:cNvSpPr>
                <a:spLocks noChangeShapeType="1"/>
              </p:cNvSpPr>
              <p:nvPr/>
            </p:nvSpPr>
            <p:spPr bwMode="auto">
              <a:xfrm rot="10800000" flipH="1">
                <a:off x="7860" y="1712"/>
                <a:ext cx="35" cy="139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0" name="Line 10"/>
              <p:cNvSpPr>
                <a:spLocks noChangeShapeType="1"/>
              </p:cNvSpPr>
              <p:nvPr/>
            </p:nvSpPr>
            <p:spPr bwMode="auto">
              <a:xfrm rot="10800000">
                <a:off x="6120" y="1099"/>
                <a:ext cx="125" cy="58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1" name="Line 11"/>
              <p:cNvSpPr>
                <a:spLocks noChangeShapeType="1"/>
              </p:cNvSpPr>
              <p:nvPr/>
            </p:nvSpPr>
            <p:spPr bwMode="auto">
              <a:xfrm rot="10800000">
                <a:off x="5929" y="779"/>
                <a:ext cx="58" cy="125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2" name="Line 12"/>
              <p:cNvSpPr>
                <a:spLocks noChangeShapeType="1"/>
              </p:cNvSpPr>
              <p:nvPr/>
            </p:nvSpPr>
            <p:spPr bwMode="auto">
              <a:xfrm rot="10800000">
                <a:off x="7159" y="887"/>
                <a:ext cx="120" cy="96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3" name="Line 13"/>
              <p:cNvSpPr>
                <a:spLocks noChangeShapeType="1"/>
              </p:cNvSpPr>
              <p:nvPr/>
            </p:nvSpPr>
            <p:spPr bwMode="auto">
              <a:xfrm rot="10800000">
                <a:off x="7670" y="1398"/>
                <a:ext cx="113" cy="81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4" name="Line 14"/>
              <p:cNvSpPr>
                <a:spLocks noChangeShapeType="1"/>
              </p:cNvSpPr>
              <p:nvPr/>
            </p:nvSpPr>
            <p:spPr bwMode="auto">
              <a:xfrm rot="10800000">
                <a:off x="7474" y="1071"/>
                <a:ext cx="61" cy="120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5" name="Line 15"/>
              <p:cNvSpPr>
                <a:spLocks noChangeShapeType="1"/>
              </p:cNvSpPr>
              <p:nvPr/>
            </p:nvSpPr>
            <p:spPr bwMode="auto">
              <a:xfrm rot="10800000" flipH="1">
                <a:off x="6785" y="887"/>
                <a:ext cx="126" cy="122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6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6471" y="1103"/>
                <a:ext cx="128" cy="48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7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5668" y="705"/>
                <a:ext cx="128" cy="51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8" name="Line 18"/>
              <p:cNvSpPr>
                <a:spLocks noChangeShapeType="1"/>
              </p:cNvSpPr>
              <p:nvPr/>
            </p:nvSpPr>
            <p:spPr bwMode="auto">
              <a:xfrm rot="10800000" flipH="1">
                <a:off x="5416" y="895"/>
                <a:ext cx="88" cy="107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59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5152" y="1235"/>
                <a:ext cx="89" cy="107"/>
              </a:xfrm>
              <a:prstGeom prst="line">
                <a:avLst/>
              </a:prstGeom>
              <a:noFill/>
              <a:ln w="101600">
                <a:solidFill>
                  <a:srgbClr val="6E362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60" name="Oval 20"/>
              <p:cNvSpPr>
                <a:spLocks/>
              </p:cNvSpPr>
              <p:nvPr/>
            </p:nvSpPr>
            <p:spPr bwMode="auto">
              <a:xfrm>
                <a:off x="4935" y="1268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Phe</a:t>
                </a:r>
              </a:p>
            </p:txBody>
          </p:sp>
          <p:sp>
            <p:nvSpPr>
              <p:cNvPr id="112661" name="Oval 21"/>
              <p:cNvSpPr>
                <a:spLocks/>
              </p:cNvSpPr>
              <p:nvPr/>
            </p:nvSpPr>
            <p:spPr bwMode="auto">
              <a:xfrm>
                <a:off x="5165" y="962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Glu</a:t>
                </a:r>
              </a:p>
            </p:txBody>
          </p:sp>
          <p:sp>
            <p:nvSpPr>
              <p:cNvPr id="112662" name="Oval 22"/>
              <p:cNvSpPr>
                <a:spLocks/>
              </p:cNvSpPr>
              <p:nvPr/>
            </p:nvSpPr>
            <p:spPr bwMode="auto">
              <a:xfrm>
                <a:off x="5413" y="668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Tyr</a:t>
                </a:r>
              </a:p>
            </p:txBody>
          </p:sp>
          <p:sp>
            <p:nvSpPr>
              <p:cNvPr id="112663" name="Oval 23"/>
              <p:cNvSpPr>
                <a:spLocks/>
              </p:cNvSpPr>
              <p:nvPr/>
            </p:nvSpPr>
            <p:spPr bwMode="auto">
              <a:xfrm>
                <a:off x="5750" y="497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Ser</a:t>
                </a:r>
              </a:p>
            </p:txBody>
          </p:sp>
          <p:sp>
            <p:nvSpPr>
              <p:cNvPr id="112664" name="Oval 24"/>
              <p:cNvSpPr>
                <a:spLocks/>
              </p:cNvSpPr>
              <p:nvPr/>
            </p:nvSpPr>
            <p:spPr bwMode="auto">
              <a:xfrm>
                <a:off x="7650" y="1791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Ala</a:t>
                </a:r>
              </a:p>
            </p:txBody>
          </p:sp>
          <p:sp>
            <p:nvSpPr>
              <p:cNvPr id="112665" name="Oval 25"/>
              <p:cNvSpPr>
                <a:spLocks/>
              </p:cNvSpPr>
              <p:nvPr/>
            </p:nvSpPr>
            <p:spPr bwMode="auto">
              <a:xfrm>
                <a:off x="7718" y="1410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Ala</a:t>
                </a:r>
              </a:p>
            </p:txBody>
          </p:sp>
          <p:sp>
            <p:nvSpPr>
              <p:cNvPr id="112666" name="Oval 26"/>
              <p:cNvSpPr>
                <a:spLocks/>
              </p:cNvSpPr>
              <p:nvPr/>
            </p:nvSpPr>
            <p:spPr bwMode="auto">
              <a:xfrm>
                <a:off x="5878" y="860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Iso</a:t>
                </a:r>
              </a:p>
            </p:txBody>
          </p:sp>
          <p:sp>
            <p:nvSpPr>
              <p:cNvPr id="112667" name="Oval 27"/>
              <p:cNvSpPr>
                <a:spLocks/>
              </p:cNvSpPr>
              <p:nvPr/>
            </p:nvSpPr>
            <p:spPr bwMode="auto">
              <a:xfrm>
                <a:off x="6198" y="1058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Phe</a:t>
                </a:r>
              </a:p>
            </p:txBody>
          </p:sp>
          <p:sp>
            <p:nvSpPr>
              <p:cNvPr id="112668" name="Oval 28"/>
              <p:cNvSpPr>
                <a:spLocks/>
              </p:cNvSpPr>
              <p:nvPr/>
            </p:nvSpPr>
            <p:spPr bwMode="auto">
              <a:xfrm>
                <a:off x="6538" y="858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Ala</a:t>
                </a:r>
              </a:p>
            </p:txBody>
          </p:sp>
          <p:sp>
            <p:nvSpPr>
              <p:cNvPr id="112669" name="Oval 29"/>
              <p:cNvSpPr>
                <a:spLocks/>
              </p:cNvSpPr>
              <p:nvPr/>
            </p:nvSpPr>
            <p:spPr bwMode="auto">
              <a:xfrm>
                <a:off x="7449" y="1148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Met</a:t>
                </a:r>
              </a:p>
            </p:txBody>
          </p:sp>
          <p:sp>
            <p:nvSpPr>
              <p:cNvPr id="112670" name="Oval 30"/>
              <p:cNvSpPr>
                <a:spLocks/>
              </p:cNvSpPr>
              <p:nvPr/>
            </p:nvSpPr>
            <p:spPr bwMode="auto">
              <a:xfrm>
                <a:off x="7198" y="857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Gly</a:t>
                </a:r>
              </a:p>
            </p:txBody>
          </p:sp>
          <p:sp>
            <p:nvSpPr>
              <p:cNvPr id="112671" name="Oval 31"/>
              <p:cNvSpPr>
                <a:spLocks/>
              </p:cNvSpPr>
              <p:nvPr/>
            </p:nvSpPr>
            <p:spPr bwMode="auto">
              <a:xfrm>
                <a:off x="6873" y="665"/>
                <a:ext cx="345" cy="345"/>
              </a:xfrm>
              <a:prstGeom prst="ellipse">
                <a:avLst/>
              </a:prstGeom>
              <a:solidFill>
                <a:srgbClr val="00817F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8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Glu</a:t>
                </a:r>
              </a:p>
            </p:txBody>
          </p:sp>
        </p:grpSp>
        <p:sp>
          <p:nvSpPr>
            <p:cNvPr id="112672" name="Rectangle 32"/>
            <p:cNvSpPr>
              <a:spLocks/>
            </p:cNvSpPr>
            <p:nvPr/>
          </p:nvSpPr>
          <p:spPr bwMode="auto">
            <a:xfrm>
              <a:off x="5004" y="639"/>
              <a:ext cx="38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1°</a:t>
              </a:r>
            </a:p>
          </p:txBody>
        </p:sp>
      </p:grpSp>
      <p:grpSp>
        <p:nvGrpSpPr>
          <p:cNvPr id="112673" name="Group 33"/>
          <p:cNvGrpSpPr>
            <a:grpSpLocks/>
          </p:cNvGrpSpPr>
          <p:nvPr/>
        </p:nvGrpSpPr>
        <p:grpSpPr bwMode="auto">
          <a:xfrm>
            <a:off x="5585520" y="1725662"/>
            <a:ext cx="2976935" cy="1907605"/>
            <a:chOff x="0" y="0"/>
            <a:chExt cx="2666" cy="1709"/>
          </a:xfrm>
        </p:grpSpPr>
        <p:pic>
          <p:nvPicPr>
            <p:cNvPr id="112674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171" y="388"/>
              <a:ext cx="484" cy="21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112675" name="Group 35"/>
            <p:cNvGrpSpPr>
              <a:grpSpLocks/>
            </p:cNvGrpSpPr>
            <p:nvPr/>
          </p:nvGrpSpPr>
          <p:grpSpPr bwMode="auto">
            <a:xfrm>
              <a:off x="0" y="0"/>
              <a:ext cx="2666" cy="1205"/>
              <a:chOff x="0" y="0"/>
              <a:chExt cx="2666" cy="1205"/>
            </a:xfrm>
          </p:grpSpPr>
          <p:grpSp>
            <p:nvGrpSpPr>
              <p:cNvPr id="112676" name="Group 36"/>
              <p:cNvGrpSpPr>
                <a:grpSpLocks/>
              </p:cNvGrpSpPr>
              <p:nvPr/>
            </p:nvGrpSpPr>
            <p:grpSpPr bwMode="auto">
              <a:xfrm>
                <a:off x="234" y="432"/>
                <a:ext cx="2432" cy="773"/>
                <a:chOff x="0" y="0"/>
                <a:chExt cx="2431" cy="772"/>
              </a:xfrm>
            </p:grpSpPr>
            <p:sp>
              <p:nvSpPr>
                <p:cNvPr id="112677" name="Oval 37"/>
                <p:cNvSpPr>
                  <a:spLocks/>
                </p:cNvSpPr>
                <p:nvPr/>
              </p:nvSpPr>
              <p:spPr bwMode="auto">
                <a:xfrm rot="5400000">
                  <a:off x="2220" y="392"/>
                  <a:ext cx="225" cy="199"/>
                </a:xfrm>
                <a:prstGeom prst="ellipse">
                  <a:avLst/>
                </a:pr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78" name="Oval 38"/>
                <p:cNvSpPr>
                  <a:spLocks/>
                </p:cNvSpPr>
                <p:nvPr/>
              </p:nvSpPr>
              <p:spPr bwMode="auto">
                <a:xfrm rot="5400000">
                  <a:off x="2066" y="281"/>
                  <a:ext cx="224" cy="199"/>
                </a:xfrm>
                <a:prstGeom prst="ellipse">
                  <a:avLst/>
                </a:pr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79" name="Oval 39"/>
                <p:cNvSpPr>
                  <a:spLocks/>
                </p:cNvSpPr>
                <p:nvPr/>
              </p:nvSpPr>
              <p:spPr bwMode="auto">
                <a:xfrm rot="5400000">
                  <a:off x="1904" y="208"/>
                  <a:ext cx="224" cy="199"/>
                </a:xfrm>
                <a:prstGeom prst="ellipse">
                  <a:avLst/>
                </a:pr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0" name="Oval 40"/>
                <p:cNvSpPr>
                  <a:spLocks/>
                </p:cNvSpPr>
                <p:nvPr/>
              </p:nvSpPr>
              <p:spPr bwMode="auto">
                <a:xfrm rot="5400000">
                  <a:off x="1782" y="337"/>
                  <a:ext cx="225" cy="199"/>
                </a:xfrm>
                <a:prstGeom prst="ellipse">
                  <a:avLst/>
                </a:pr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1" name="AutoShape 41"/>
                <p:cNvSpPr>
                  <a:spLocks/>
                </p:cNvSpPr>
                <p:nvPr/>
              </p:nvSpPr>
              <p:spPr bwMode="auto">
                <a:xfrm rot="7481705">
                  <a:off x="1354" y="391"/>
                  <a:ext cx="217" cy="20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64" h="19350">
                      <a:moveTo>
                        <a:pt x="16367" y="1861"/>
                      </a:moveTo>
                      <a:cubicBezTo>
                        <a:pt x="19935" y="5416"/>
                        <a:pt x="19589" y="11542"/>
                        <a:pt x="15595" y="15543"/>
                      </a:cubicBezTo>
                      <a:cubicBezTo>
                        <a:pt x="11600" y="19544"/>
                        <a:pt x="5470" y="19905"/>
                        <a:pt x="1903" y="16349"/>
                      </a:cubicBezTo>
                      <a:cubicBezTo>
                        <a:pt x="-1665" y="12794"/>
                        <a:pt x="-1319" y="6668"/>
                        <a:pt x="2675" y="2667"/>
                      </a:cubicBezTo>
                      <a:cubicBezTo>
                        <a:pt x="6670" y="-1334"/>
                        <a:pt x="12800" y="-1695"/>
                        <a:pt x="16367" y="186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2" name="AutoShape 42"/>
                <p:cNvSpPr>
                  <a:spLocks/>
                </p:cNvSpPr>
                <p:nvPr/>
              </p:nvSpPr>
              <p:spPr bwMode="auto">
                <a:xfrm rot="7481705">
                  <a:off x="1487" y="513"/>
                  <a:ext cx="216" cy="20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64" h="19350">
                      <a:moveTo>
                        <a:pt x="16367" y="1861"/>
                      </a:moveTo>
                      <a:cubicBezTo>
                        <a:pt x="19935" y="5416"/>
                        <a:pt x="19589" y="11542"/>
                        <a:pt x="15595" y="15543"/>
                      </a:cubicBezTo>
                      <a:cubicBezTo>
                        <a:pt x="11600" y="19544"/>
                        <a:pt x="5470" y="19905"/>
                        <a:pt x="1903" y="16349"/>
                      </a:cubicBezTo>
                      <a:cubicBezTo>
                        <a:pt x="-1665" y="12794"/>
                        <a:pt x="-1319" y="6668"/>
                        <a:pt x="2675" y="2667"/>
                      </a:cubicBezTo>
                      <a:cubicBezTo>
                        <a:pt x="6670" y="-1334"/>
                        <a:pt x="12800" y="-1695"/>
                        <a:pt x="16367" y="186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3" name="AutoShape 43"/>
                <p:cNvSpPr>
                  <a:spLocks/>
                </p:cNvSpPr>
                <p:nvPr/>
              </p:nvSpPr>
              <p:spPr bwMode="auto">
                <a:xfrm rot="7481705">
                  <a:off x="1652" y="486"/>
                  <a:ext cx="216" cy="20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64" h="19350">
                      <a:moveTo>
                        <a:pt x="16367" y="1861"/>
                      </a:moveTo>
                      <a:cubicBezTo>
                        <a:pt x="19935" y="5416"/>
                        <a:pt x="19589" y="11542"/>
                        <a:pt x="15595" y="15543"/>
                      </a:cubicBezTo>
                      <a:cubicBezTo>
                        <a:pt x="11600" y="19544"/>
                        <a:pt x="5470" y="19905"/>
                        <a:pt x="1903" y="16349"/>
                      </a:cubicBezTo>
                      <a:cubicBezTo>
                        <a:pt x="-1665" y="12794"/>
                        <a:pt x="-1319" y="6668"/>
                        <a:pt x="2675" y="2667"/>
                      </a:cubicBezTo>
                      <a:cubicBezTo>
                        <a:pt x="6670" y="-1334"/>
                        <a:pt x="12800" y="-1695"/>
                        <a:pt x="16367" y="186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4" name="AutoShape 44"/>
                <p:cNvSpPr>
                  <a:spLocks/>
                </p:cNvSpPr>
                <p:nvPr/>
              </p:nvSpPr>
              <p:spPr bwMode="auto">
                <a:xfrm rot="-7634094">
                  <a:off x="1262" y="245"/>
                  <a:ext cx="216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3798" y="16681"/>
                      </a:move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5" name="AutoShape 45"/>
                <p:cNvSpPr>
                  <a:spLocks/>
                </p:cNvSpPr>
                <p:nvPr/>
              </p:nvSpPr>
              <p:spPr bwMode="auto">
                <a:xfrm rot="-7634094">
                  <a:off x="1108" y="135"/>
                  <a:ext cx="216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3798" y="16681"/>
                      </a:move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6" name="AutoShape 46"/>
                <p:cNvSpPr>
                  <a:spLocks/>
                </p:cNvSpPr>
                <p:nvPr/>
              </p:nvSpPr>
              <p:spPr bwMode="auto">
                <a:xfrm rot="-7634094">
                  <a:off x="945" y="62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3798" y="16681"/>
                      </a:move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7" name="AutoShape 47"/>
                <p:cNvSpPr>
                  <a:spLocks/>
                </p:cNvSpPr>
                <p:nvPr/>
              </p:nvSpPr>
              <p:spPr bwMode="auto">
                <a:xfrm rot="-7634094">
                  <a:off x="824" y="190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3798" y="16681"/>
                      </a:move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8" name="AutoShape 48"/>
                <p:cNvSpPr>
                  <a:spLocks/>
                </p:cNvSpPr>
                <p:nvPr/>
              </p:nvSpPr>
              <p:spPr bwMode="auto">
                <a:xfrm rot="-7634094">
                  <a:off x="256" y="134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9" name="AutoShape 49"/>
                <p:cNvSpPr>
                  <a:spLocks/>
                </p:cNvSpPr>
                <p:nvPr/>
              </p:nvSpPr>
              <p:spPr bwMode="auto">
                <a:xfrm rot="-7634094">
                  <a:off x="400" y="246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90" name="AutoShape 50"/>
                <p:cNvSpPr>
                  <a:spLocks/>
                </p:cNvSpPr>
                <p:nvPr/>
              </p:nvSpPr>
              <p:spPr bwMode="auto">
                <a:xfrm rot="-7634094">
                  <a:off x="534" y="369"/>
                  <a:ext cx="215" cy="20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91" name="AutoShape 51"/>
                <p:cNvSpPr>
                  <a:spLocks/>
                </p:cNvSpPr>
                <p:nvPr/>
              </p:nvSpPr>
              <p:spPr bwMode="auto">
                <a:xfrm rot="-7634094">
                  <a:off x="698" y="342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92" name="AutoShape 52"/>
                <p:cNvSpPr>
                  <a:spLocks/>
                </p:cNvSpPr>
                <p:nvPr/>
              </p:nvSpPr>
              <p:spPr bwMode="auto">
                <a:xfrm rot="-7634094">
                  <a:off x="135" y="286"/>
                  <a:ext cx="216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93" name="AutoShape 53"/>
                <p:cNvSpPr>
                  <a:spLocks/>
                </p:cNvSpPr>
                <p:nvPr/>
              </p:nvSpPr>
              <p:spPr bwMode="auto">
                <a:xfrm rot="-7634094">
                  <a:off x="29" y="437"/>
                  <a:ext cx="215" cy="20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53" h="19342">
                      <a:moveTo>
                        <a:pt x="16684" y="3829"/>
                      </a:moveTo>
                      <a:cubicBezTo>
                        <a:pt x="20683" y="7834"/>
                        <a:pt x="21041" y="13957"/>
                        <a:pt x="17483" y="17506"/>
                      </a:cubicBezTo>
                      <a:cubicBezTo>
                        <a:pt x="13925" y="21055"/>
                        <a:pt x="7798" y="20686"/>
                        <a:pt x="3798" y="16681"/>
                      </a:cubicBezTo>
                      <a:cubicBezTo>
                        <a:pt x="-201" y="12676"/>
                        <a:pt x="-559" y="6553"/>
                        <a:pt x="2999" y="3004"/>
                      </a:cubicBezTo>
                      <a:cubicBezTo>
                        <a:pt x="6557" y="-545"/>
                        <a:pt x="12684" y="-176"/>
                        <a:pt x="16684" y="3829"/>
                      </a:cubicBezTo>
                    </a:path>
                  </a:pathLst>
                </a:custGeom>
                <a:solidFill>
                  <a:srgbClr val="0081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190500" dist="190499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2694" name="Rectangle 54"/>
              <p:cNvSpPr>
                <a:spLocks/>
              </p:cNvSpPr>
              <p:nvPr/>
            </p:nvSpPr>
            <p:spPr bwMode="auto">
              <a:xfrm>
                <a:off x="0" y="653"/>
                <a:ext cx="38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b="1">
                    <a:solidFill>
                      <a:srgbClr val="FF0017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2°</a:t>
                </a:r>
              </a:p>
            </p:txBody>
          </p:sp>
          <p:sp>
            <p:nvSpPr>
              <p:cNvPr id="112695" name="Line 55"/>
              <p:cNvSpPr>
                <a:spLocks noChangeShapeType="1"/>
              </p:cNvSpPr>
              <p:nvPr/>
            </p:nvSpPr>
            <p:spPr bwMode="auto">
              <a:xfrm rot="10800000" flipH="1">
                <a:off x="1395" y="0"/>
                <a:ext cx="0" cy="429"/>
              </a:xfrm>
              <a:prstGeom prst="line">
                <a:avLst/>
              </a:prstGeom>
              <a:noFill/>
              <a:ln w="762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2696" name="Group 56"/>
          <p:cNvGrpSpPr>
            <a:grpSpLocks/>
          </p:cNvGrpSpPr>
          <p:nvPr/>
        </p:nvGrpSpPr>
        <p:grpSpPr bwMode="auto">
          <a:xfrm>
            <a:off x="5571009" y="3691310"/>
            <a:ext cx="3316262" cy="2541612"/>
            <a:chOff x="0" y="0"/>
            <a:chExt cx="2971" cy="2276"/>
          </a:xfrm>
        </p:grpSpPr>
        <p:pic>
          <p:nvPicPr>
            <p:cNvPr id="112697" name="Picture 5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" y="300"/>
              <a:ext cx="2725" cy="1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2698" name="Rectangle 58"/>
            <p:cNvSpPr>
              <a:spLocks/>
            </p:cNvSpPr>
            <p:nvPr/>
          </p:nvSpPr>
          <p:spPr bwMode="auto">
            <a:xfrm>
              <a:off x="0" y="479"/>
              <a:ext cx="415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3°</a:t>
              </a:r>
            </a:p>
          </p:txBody>
        </p:sp>
        <p:sp>
          <p:nvSpPr>
            <p:cNvPr id="112699" name="Line 59"/>
            <p:cNvSpPr>
              <a:spLocks noChangeShapeType="1"/>
            </p:cNvSpPr>
            <p:nvPr/>
          </p:nvSpPr>
          <p:spPr bwMode="auto">
            <a:xfrm rot="10800000" flipH="1">
              <a:off x="1408" y="0"/>
              <a:ext cx="0" cy="511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3905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 build="p" bldLvl="5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>
            <a:spLocks noChangeArrowheads="1"/>
          </p:cNvSpPr>
          <p:nvPr>
            <p:ph type="title"/>
          </p:nvPr>
        </p:nvSpPr>
        <p:spPr>
          <a:xfrm>
            <a:off x="457200" y="274638"/>
            <a:ext cx="8229600" cy="614362"/>
          </a:xfrm>
          <a:ln/>
        </p:spPr>
        <p:txBody>
          <a:bodyPr anchor="b">
            <a:normAutofit fontScale="90000"/>
          </a:bodyPr>
          <a:lstStyle/>
          <a:p>
            <a:pPr>
              <a:tabLst>
                <a:tab pos="669703" algn="l"/>
              </a:tabLst>
            </a:pPr>
            <a:r>
              <a:rPr lang="en-US" dirty="0"/>
              <a:t>Categorizing Proteins</a:t>
            </a:r>
          </a:p>
        </p:txBody>
      </p:sp>
      <p:sp>
        <p:nvSpPr>
          <p:cNvPr id="116738" name="Rectangle 2"/>
          <p:cNvSpPr>
            <a:spLocks noChangeArrowheads="1"/>
          </p:cNvSpPr>
          <p:nvPr>
            <p:ph type="body" idx="1"/>
          </p:nvPr>
        </p:nvSpPr>
        <p:spPr>
          <a:xfrm>
            <a:off x="125015" y="1035844"/>
            <a:ext cx="4723805" cy="1687711"/>
          </a:xfrm>
          <a:ln/>
        </p:spPr>
        <p:txBody>
          <a:bodyPr>
            <a:normAutofit fontScale="62500" lnSpcReduction="20000"/>
          </a:bodyPr>
          <a:lstStyle/>
          <a:p>
            <a:pPr marL="63175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</a:tabLst>
            </a:pPr>
            <a:r>
              <a:rPr lang="en-US" dirty="0"/>
              <a:t>Proteins can be categorized according to their tertiary structure:</a:t>
            </a:r>
            <a:endParaRPr lang="en-US" sz="1700" dirty="0"/>
          </a:p>
          <a:p>
            <a:pPr marL="872846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</a:tabLst>
            </a:pPr>
            <a:r>
              <a:rPr lang="en-US" sz="2900" dirty="0"/>
              <a:t>Globular proteins</a:t>
            </a:r>
          </a:p>
          <a:p>
            <a:pPr marL="872846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</a:tabLst>
            </a:pPr>
            <a:r>
              <a:rPr lang="en-US" sz="2900" dirty="0"/>
              <a:t>Fibrous proteins</a:t>
            </a:r>
          </a:p>
        </p:txBody>
      </p:sp>
      <p:grpSp>
        <p:nvGrpSpPr>
          <p:cNvPr id="116745" name="Group 9"/>
          <p:cNvGrpSpPr>
            <a:grpSpLocks/>
          </p:cNvGrpSpPr>
          <p:nvPr/>
        </p:nvGrpSpPr>
        <p:grpSpPr bwMode="auto">
          <a:xfrm>
            <a:off x="482203" y="2303859"/>
            <a:ext cx="3795117" cy="4241602"/>
            <a:chOff x="0" y="0"/>
            <a:chExt cx="3400" cy="3800"/>
          </a:xfrm>
        </p:grpSpPr>
        <p:sp>
          <p:nvSpPr>
            <p:cNvPr id="116746" name="Rectangle 10"/>
            <p:cNvSpPr>
              <a:spLocks/>
            </p:cNvSpPr>
            <p:nvPr/>
          </p:nvSpPr>
          <p:spPr bwMode="auto">
            <a:xfrm>
              <a:off x="328" y="2568"/>
              <a:ext cx="3008" cy="1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18000"/>
                </a:lnSpc>
                <a:spcBef>
                  <a:spcPts val="1406"/>
                </a:spcBef>
                <a:tabLst>
                  <a:tab pos="721047" algn="l"/>
                </a:tabLst>
              </a:pP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Bovine insulin</a:t>
              </a:r>
              <a:r>
                <a:rPr lang="en-US" sz="150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(above) </a:t>
              </a: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is an example of a small</a:t>
              </a:r>
              <a:r>
                <a:rPr lang="en-US" sz="150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globular protein</a:t>
              </a:r>
              <a:r>
                <a:rPr lang="en-US" sz="150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 </a:t>
              </a: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It consists of two chains held together by</a:t>
              </a:r>
              <a:r>
                <a:rPr lang="en-US" sz="150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disulfide bridges</a:t>
              </a:r>
              <a:r>
                <a:rPr lang="en-US" sz="150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5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between neighboring cysteine (Cys) molecules.</a:t>
              </a:r>
            </a:p>
          </p:txBody>
        </p:sp>
        <p:grpSp>
          <p:nvGrpSpPr>
            <p:cNvPr id="116747" name="Group 11"/>
            <p:cNvGrpSpPr>
              <a:grpSpLocks/>
            </p:cNvGrpSpPr>
            <p:nvPr/>
          </p:nvGrpSpPr>
          <p:grpSpPr bwMode="auto">
            <a:xfrm>
              <a:off x="0" y="0"/>
              <a:ext cx="3400" cy="2483"/>
              <a:chOff x="0" y="0"/>
              <a:chExt cx="3400" cy="2483"/>
            </a:xfrm>
          </p:grpSpPr>
          <p:pic>
            <p:nvPicPr>
              <p:cNvPr id="116748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67"/>
                <a:ext cx="3369" cy="2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16749" name="Rectangle 13"/>
              <p:cNvSpPr>
                <a:spLocks/>
              </p:cNvSpPr>
              <p:nvPr/>
            </p:nvSpPr>
            <p:spPr bwMode="auto">
              <a:xfrm>
                <a:off x="968" y="2016"/>
                <a:ext cx="816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89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disulfide bond</a:t>
                </a:r>
              </a:p>
            </p:txBody>
          </p:sp>
          <p:sp>
            <p:nvSpPr>
              <p:cNvPr id="116750" name="Rectangle 14"/>
              <p:cNvSpPr>
                <a:spLocks/>
              </p:cNvSpPr>
              <p:nvPr/>
            </p:nvSpPr>
            <p:spPr bwMode="auto">
              <a:xfrm>
                <a:off x="2752" y="0"/>
                <a:ext cx="648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α-chain</a:t>
                </a:r>
              </a:p>
            </p:txBody>
          </p:sp>
          <p:sp>
            <p:nvSpPr>
              <p:cNvPr id="116751" name="Rectangle 15"/>
              <p:cNvSpPr>
                <a:spLocks/>
              </p:cNvSpPr>
              <p:nvPr/>
            </p:nvSpPr>
            <p:spPr bwMode="auto">
              <a:xfrm>
                <a:off x="2024" y="2016"/>
                <a:ext cx="624" cy="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Lucida Grande" charset="0"/>
                    <a:ea typeface="ＭＳ Ｐゴシック" charset="0"/>
                    <a:cs typeface="Lucida Grande" charset="0"/>
                    <a:sym typeface="Arial" charset="0"/>
                  </a:rPr>
                  <a:t>ϐ</a:t>
                </a: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Lucida Grande" charset="0"/>
                    <a:sym typeface="Arial" charset="0"/>
                  </a:rPr>
                  <a:t>-chain</a:t>
                </a:r>
              </a:p>
            </p:txBody>
          </p:sp>
          <p:sp>
            <p:nvSpPr>
              <p:cNvPr id="116752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3081" y="175"/>
                <a:ext cx="0" cy="313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53" name="Line 17"/>
              <p:cNvSpPr>
                <a:spLocks noChangeShapeType="1"/>
              </p:cNvSpPr>
              <p:nvPr/>
            </p:nvSpPr>
            <p:spPr bwMode="auto">
              <a:xfrm>
                <a:off x="1373" y="1549"/>
                <a:ext cx="0" cy="459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54" name="Line 18"/>
              <p:cNvSpPr>
                <a:spLocks noChangeShapeType="1"/>
              </p:cNvSpPr>
              <p:nvPr/>
            </p:nvSpPr>
            <p:spPr bwMode="auto">
              <a:xfrm flipH="1">
                <a:off x="2266" y="1682"/>
                <a:ext cx="0" cy="320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6760" name="Group 24"/>
          <p:cNvGrpSpPr>
            <a:grpSpLocks/>
          </p:cNvGrpSpPr>
          <p:nvPr/>
        </p:nvGrpSpPr>
        <p:grpSpPr bwMode="auto">
          <a:xfrm>
            <a:off x="5018485" y="693167"/>
            <a:ext cx="3875484" cy="5852294"/>
            <a:chOff x="4496" y="621"/>
            <a:chExt cx="3472" cy="5243"/>
          </a:xfrm>
        </p:grpSpPr>
        <p:grpSp>
          <p:nvGrpSpPr>
            <p:cNvPr id="116739" name="Group 3"/>
            <p:cNvGrpSpPr>
              <a:grpSpLocks/>
            </p:cNvGrpSpPr>
            <p:nvPr/>
          </p:nvGrpSpPr>
          <p:grpSpPr bwMode="auto">
            <a:xfrm>
              <a:off x="4644" y="621"/>
              <a:ext cx="2996" cy="3747"/>
              <a:chOff x="0" y="0"/>
              <a:chExt cx="2995" cy="3747"/>
            </a:xfrm>
          </p:grpSpPr>
          <p:pic>
            <p:nvPicPr>
              <p:cNvPr id="116740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" y="2415"/>
                <a:ext cx="2848" cy="1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16741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311667">
                <a:off x="88" y="87"/>
                <a:ext cx="2028" cy="2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16742" name="Oval 6"/>
              <p:cNvSpPr>
                <a:spLocks/>
              </p:cNvSpPr>
              <p:nvPr/>
            </p:nvSpPr>
            <p:spPr bwMode="auto">
              <a:xfrm rot="3414495">
                <a:off x="296" y="2700"/>
                <a:ext cx="384" cy="384"/>
              </a:xfrm>
              <a:prstGeom prst="ellipse">
                <a:avLst/>
              </a:prstGeom>
              <a:solidFill>
                <a:schemeClr val="accent1">
                  <a:alpha val="14902"/>
                </a:schemeClr>
              </a:solidFill>
              <a:ln w="50800">
                <a:solidFill>
                  <a:srgbClr val="FF001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43" name="Line 7"/>
              <p:cNvSpPr>
                <a:spLocks noChangeShapeType="1"/>
              </p:cNvSpPr>
              <p:nvPr/>
            </p:nvSpPr>
            <p:spPr bwMode="auto">
              <a:xfrm flipH="1">
                <a:off x="608" y="1778"/>
                <a:ext cx="1211" cy="1256"/>
              </a:xfrm>
              <a:prstGeom prst="line">
                <a:avLst/>
              </a:prstGeom>
              <a:noFill/>
              <a:ln w="38100">
                <a:solidFill>
                  <a:srgbClr val="FF0017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44" name="Line 8"/>
              <p:cNvSpPr>
                <a:spLocks noChangeShapeType="1"/>
              </p:cNvSpPr>
              <p:nvPr/>
            </p:nvSpPr>
            <p:spPr bwMode="auto">
              <a:xfrm>
                <a:off x="177" y="1373"/>
                <a:ext cx="159" cy="1419"/>
              </a:xfrm>
              <a:prstGeom prst="line">
                <a:avLst/>
              </a:prstGeom>
              <a:noFill/>
              <a:ln w="38100">
                <a:solidFill>
                  <a:srgbClr val="FF0017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6755" name="Group 19"/>
            <p:cNvGrpSpPr>
              <a:grpSpLocks/>
            </p:cNvGrpSpPr>
            <p:nvPr/>
          </p:nvGrpSpPr>
          <p:grpSpPr bwMode="auto">
            <a:xfrm>
              <a:off x="4496" y="2128"/>
              <a:ext cx="3472" cy="3736"/>
              <a:chOff x="0" y="0"/>
              <a:chExt cx="3472" cy="3736"/>
            </a:xfrm>
          </p:grpSpPr>
          <p:sp>
            <p:nvSpPr>
              <p:cNvPr id="116756" name="Rectangle 20"/>
              <p:cNvSpPr>
                <a:spLocks/>
              </p:cNvSpPr>
              <p:nvPr/>
            </p:nvSpPr>
            <p:spPr bwMode="auto">
              <a:xfrm>
                <a:off x="2152" y="0"/>
                <a:ext cx="1320" cy="6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90000"/>
                  </a:lnSpc>
                  <a:tabLst>
                    <a:tab pos="366104" algn="l"/>
                  </a:tabLst>
                </a:pPr>
                <a:r>
                  <a:rPr lang="en-US" sz="140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Fibers form due to cross links between collagen molecules</a:t>
                </a:r>
              </a:p>
            </p:txBody>
          </p:sp>
          <p:sp>
            <p:nvSpPr>
              <p:cNvPr id="116757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2981" y="802"/>
                <a:ext cx="0" cy="534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58" name="Rectangle 22"/>
              <p:cNvSpPr>
                <a:spLocks/>
              </p:cNvSpPr>
              <p:nvPr/>
            </p:nvSpPr>
            <p:spPr bwMode="auto">
              <a:xfrm>
                <a:off x="0" y="2504"/>
                <a:ext cx="3432" cy="1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18000"/>
                  </a:lnSpc>
                  <a:spcBef>
                    <a:spcPts val="1406"/>
                  </a:spcBef>
                  <a:tabLst>
                    <a:tab pos="721047" algn="l"/>
                  </a:tabLst>
                </a:pPr>
                <a:r>
                  <a:rPr lang="en-US" sz="1500" b="1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Collagen</a:t>
                </a:r>
                <a:r>
                  <a:rPr lang="en-US" sz="1500" dirty="0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 (above) </a:t>
                </a:r>
                <a:r>
                  <a:rPr lang="en-US" sz="1500" dirty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is an example of a </a:t>
                </a:r>
                <a:r>
                  <a:rPr lang="en-US" sz="1500" b="1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fibrous protein</a:t>
                </a:r>
                <a:r>
                  <a:rPr lang="en-US" sz="1500" dirty="0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. </a:t>
                </a:r>
                <a:r>
                  <a:rPr lang="en-US" sz="1500" dirty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It consists of three </a:t>
                </a:r>
                <a:r>
                  <a:rPr lang="en-US" sz="1500" dirty="0" smtClean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α helical </a:t>
                </a:r>
                <a:r>
                  <a:rPr lang="en-US" sz="1500" dirty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polypeptide chains wound around each other. Hydrogen bonding between glycine residues holds these chains together.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5763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build="p" bldLvl="5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2153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Globular Proteins</a:t>
            </a:r>
          </a:p>
        </p:txBody>
      </p:sp>
      <p:sp>
        <p:nvSpPr>
          <p:cNvPr id="117762" name="Rectangle 2"/>
          <p:cNvSpPr>
            <a:spLocks noChangeArrowheads="1"/>
          </p:cNvSpPr>
          <p:nvPr>
            <p:ph type="body" idx="1"/>
          </p:nvPr>
        </p:nvSpPr>
        <p:spPr>
          <a:xfrm>
            <a:off x="241101" y="946547"/>
            <a:ext cx="4295180" cy="5447109"/>
          </a:xfrm>
          <a:ln/>
        </p:spPr>
        <p:txBody>
          <a:bodyPr>
            <a:normAutofit fontScale="4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Globular proteins</a:t>
            </a:r>
            <a:r>
              <a:rPr lang="en-US" dirty="0"/>
              <a:t> are very diverse in their structure. 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They can exist as single chains or comprise several chains, as occurs in hemoglobin and insulin.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Properties</a:t>
            </a:r>
            <a:r>
              <a:rPr lang="en-US" dirty="0"/>
              <a:t> of globular proteins: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Easily soluble in water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Tertiary structure is critical to function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600" dirty="0"/>
              <a:t>Polypeptide chains are folded into a spherical shape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Functions</a:t>
            </a:r>
            <a:r>
              <a:rPr lang="en-US" dirty="0"/>
              <a:t> of globular proteins: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3800" b="1" dirty="0">
                <a:solidFill>
                  <a:srgbClr val="2D00FA"/>
                </a:solidFill>
              </a:rPr>
              <a:t>Catalytic</a:t>
            </a:r>
            <a:r>
              <a:rPr lang="en-US" sz="3800" dirty="0"/>
              <a:t>, e.g. enzymes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3800" b="1" dirty="0">
                <a:solidFill>
                  <a:srgbClr val="2D00FA"/>
                </a:solidFill>
              </a:rPr>
              <a:t>Regulatory</a:t>
            </a:r>
            <a:r>
              <a:rPr lang="en-US" sz="3800" dirty="0"/>
              <a:t>, e.g. hormones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3800" b="1" dirty="0">
                <a:solidFill>
                  <a:srgbClr val="2D00FA"/>
                </a:solidFill>
              </a:rPr>
              <a:t>Transport</a:t>
            </a:r>
            <a:r>
              <a:rPr lang="en-US" sz="3800" dirty="0"/>
              <a:t>, e.g. hemoglobin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3800" b="1" dirty="0">
                <a:solidFill>
                  <a:srgbClr val="2D00FA"/>
                </a:solidFill>
              </a:rPr>
              <a:t>Protective</a:t>
            </a:r>
            <a:r>
              <a:rPr lang="en-US" sz="3800" dirty="0"/>
              <a:t>, e.g. antibodies</a:t>
            </a: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19758"/>
            <a:ext cx="4238253" cy="415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17764" name="Rectangle 4"/>
          <p:cNvSpPr>
            <a:spLocks/>
          </p:cNvSpPr>
          <p:nvPr/>
        </p:nvSpPr>
        <p:spPr bwMode="auto">
          <a:xfrm>
            <a:off x="4697016" y="5277445"/>
            <a:ext cx="3777258" cy="12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10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Hemoglobin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(above) is a globular protein. Its heme (iron containing) groups bind oxygen. The red blood cells which transport oxygen around the body are mostly made up of hemoglobin.</a:t>
            </a:r>
          </a:p>
        </p:txBody>
      </p:sp>
      <p:sp>
        <p:nvSpPr>
          <p:cNvPr id="117765" name="Oval 5"/>
          <p:cNvSpPr>
            <a:spLocks/>
          </p:cNvSpPr>
          <p:nvPr/>
        </p:nvSpPr>
        <p:spPr bwMode="auto">
          <a:xfrm>
            <a:off x="5125641" y="3232547"/>
            <a:ext cx="1964531" cy="1696641"/>
          </a:xfrm>
          <a:prstGeom prst="ellipse">
            <a:avLst/>
          </a:prstGeom>
          <a:solidFill>
            <a:srgbClr val="FFFFFF">
              <a:alpha val="24706"/>
            </a:srgbClr>
          </a:solidFill>
          <a:ln w="88900">
            <a:solidFill>
              <a:srgbClr val="F8FF2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subunit</a:t>
            </a:r>
          </a:p>
        </p:txBody>
      </p:sp>
      <p:sp>
        <p:nvSpPr>
          <p:cNvPr id="117766" name="Oval 6"/>
          <p:cNvSpPr>
            <a:spLocks/>
          </p:cNvSpPr>
          <p:nvPr/>
        </p:nvSpPr>
        <p:spPr bwMode="auto">
          <a:xfrm>
            <a:off x="6875859" y="2464594"/>
            <a:ext cx="1857375" cy="1714500"/>
          </a:xfrm>
          <a:prstGeom prst="ellipse">
            <a:avLst/>
          </a:prstGeom>
          <a:solidFill>
            <a:srgbClr val="FFFFFF">
              <a:alpha val="24706"/>
            </a:srgbClr>
          </a:solidFill>
          <a:ln w="88900">
            <a:solidFill>
              <a:srgbClr val="F8FF2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subunit</a:t>
            </a:r>
          </a:p>
        </p:txBody>
      </p:sp>
      <p:sp>
        <p:nvSpPr>
          <p:cNvPr id="117767" name="Oval 7"/>
          <p:cNvSpPr>
            <a:spLocks/>
          </p:cNvSpPr>
          <p:nvPr/>
        </p:nvSpPr>
        <p:spPr bwMode="auto">
          <a:xfrm>
            <a:off x="6268640" y="928688"/>
            <a:ext cx="1866305" cy="1598414"/>
          </a:xfrm>
          <a:prstGeom prst="ellipse">
            <a:avLst/>
          </a:prstGeom>
          <a:solidFill>
            <a:srgbClr val="FFFFFF">
              <a:alpha val="24706"/>
            </a:srgbClr>
          </a:solidFill>
          <a:ln w="88900">
            <a:solidFill>
              <a:srgbClr val="F8FF2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subunit</a:t>
            </a:r>
          </a:p>
        </p:txBody>
      </p:sp>
      <p:sp>
        <p:nvSpPr>
          <p:cNvPr id="117768" name="Oval 8"/>
          <p:cNvSpPr>
            <a:spLocks/>
          </p:cNvSpPr>
          <p:nvPr/>
        </p:nvSpPr>
        <p:spPr bwMode="auto">
          <a:xfrm>
            <a:off x="4473774" y="1553766"/>
            <a:ext cx="1875234" cy="1714500"/>
          </a:xfrm>
          <a:prstGeom prst="ellipse">
            <a:avLst/>
          </a:prstGeom>
          <a:solidFill>
            <a:srgbClr val="FFFFFF">
              <a:alpha val="24706"/>
            </a:srgbClr>
          </a:solidFill>
          <a:ln w="88900">
            <a:solidFill>
              <a:srgbClr val="F8FF2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subunit</a:t>
            </a:r>
          </a:p>
        </p:txBody>
      </p:sp>
    </p:spTree>
    <p:extLst>
      <p:ext uri="{BB962C8B-B14F-4D97-AF65-F5344CB8AC3E}">
        <p14:creationId xmlns:p14="http://schemas.microsoft.com/office/powerpoint/2010/main" val="4037023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build="p" bldLvl="5" autoUpdateAnimBg="0"/>
      <p:bldP spid="117765" grpId="0" animBg="1" autoUpdateAnimBg="0"/>
      <p:bldP spid="117766" grpId="0" animBg="1" autoUpdateAnimBg="0"/>
      <p:bldP spid="117767" grpId="0" animBg="1" autoUpdateAnimBg="0"/>
      <p:bldP spid="117768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2153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Fibrous Proteins</a:t>
            </a:r>
          </a:p>
        </p:txBody>
      </p:sp>
      <p:sp>
        <p:nvSpPr>
          <p:cNvPr id="118786" name="Rectangle 2"/>
          <p:cNvSpPr>
            <a:spLocks noChangeArrowheads="1"/>
          </p:cNvSpPr>
          <p:nvPr>
            <p:ph type="body" idx="1"/>
          </p:nvPr>
        </p:nvSpPr>
        <p:spPr>
          <a:xfrm>
            <a:off x="294680" y="1303735"/>
            <a:ext cx="4857750" cy="4759523"/>
          </a:xfrm>
          <a:ln/>
        </p:spPr>
        <p:txBody>
          <a:bodyPr>
            <a:normAutofit fontScale="70000" lnSpcReduction="20000"/>
          </a:bodyPr>
          <a:lstStyle/>
          <a:p>
            <a:pPr indent="-311412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b="1" dirty="0">
                <a:solidFill>
                  <a:srgbClr val="2D00FA"/>
                </a:solidFill>
              </a:rPr>
              <a:t>Fibrous proteins</a:t>
            </a:r>
            <a:r>
              <a:rPr lang="en-US" dirty="0"/>
              <a:t> form long shapes, and are only found in animals.</a:t>
            </a:r>
            <a:endParaRPr lang="en-US" sz="1700" dirty="0"/>
          </a:p>
          <a:p>
            <a:pPr indent="-311412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b="1" dirty="0">
                <a:solidFill>
                  <a:srgbClr val="2D00FA"/>
                </a:solidFill>
              </a:rPr>
              <a:t>Properties</a:t>
            </a:r>
            <a:r>
              <a:rPr lang="en-US" dirty="0"/>
              <a:t> of fibrous proteins:</a:t>
            </a:r>
          </a:p>
          <a:p>
            <a:pPr marL="705420" lvl="1" indent="-31252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2100" dirty="0"/>
              <a:t>Water insoluble</a:t>
            </a:r>
          </a:p>
          <a:p>
            <a:pPr marL="705420" lvl="1" indent="-31252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2100" dirty="0"/>
              <a:t>Very tough physically; they may be supple or stretchy</a:t>
            </a:r>
          </a:p>
          <a:p>
            <a:pPr marL="705420" lvl="1" indent="-31252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2100" dirty="0"/>
              <a:t>Parallel polypeptide chains in long fibers or sheets</a:t>
            </a:r>
          </a:p>
          <a:p>
            <a:pPr indent="-311412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b="1" dirty="0">
                <a:solidFill>
                  <a:srgbClr val="2D00FA"/>
                </a:solidFill>
              </a:rPr>
              <a:t>Functions</a:t>
            </a:r>
            <a:r>
              <a:rPr lang="en-US" dirty="0"/>
              <a:t> of fibrous proteins:</a:t>
            </a:r>
            <a:endParaRPr lang="en-US" sz="1700" dirty="0"/>
          </a:p>
          <a:p>
            <a:pPr marL="705420" lvl="1" indent="-31252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Structural role</a:t>
            </a:r>
            <a:r>
              <a:rPr lang="en-US" sz="2600" dirty="0"/>
              <a:t> in cells and organisms, e.g. collagen in connective tissue, bones, tendons</a:t>
            </a:r>
          </a:p>
          <a:p>
            <a:pPr marL="705420" lvl="1" indent="-312528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Contractile</a:t>
            </a:r>
            <a:r>
              <a:rPr lang="en-US" sz="2600" dirty="0"/>
              <a:t>, e.g. myosin, actin</a:t>
            </a:r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180" y="625078"/>
            <a:ext cx="2904381" cy="444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18788" name="Rectangle 4"/>
          <p:cNvSpPr>
            <a:spLocks/>
          </p:cNvSpPr>
          <p:nvPr/>
        </p:nvSpPr>
        <p:spPr bwMode="auto">
          <a:xfrm>
            <a:off x="5063133" y="5018485"/>
            <a:ext cx="3518297" cy="1473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Fibrous proteins (such as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collagen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above) often form aggregates because of their hydrophobic properties.</a:t>
            </a:r>
          </a:p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Collagen makes up about 25% of total protein in mammals, making it the most abundantly occurring protein.</a:t>
            </a:r>
          </a:p>
        </p:txBody>
      </p:sp>
    </p:spTree>
    <p:extLst>
      <p:ext uri="{BB962C8B-B14F-4D97-AF65-F5344CB8AC3E}">
        <p14:creationId xmlns:p14="http://schemas.microsoft.com/office/powerpoint/2010/main" val="765796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build="p" bldLvl="5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>
            <a:spLocks noChangeArrowheads="1"/>
          </p:cNvSpPr>
          <p:nvPr>
            <p:ph type="title"/>
          </p:nvPr>
        </p:nvSpPr>
        <p:spPr>
          <a:xfrm>
            <a:off x="53578" y="-8930"/>
            <a:ext cx="6188273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Protein Function</a:t>
            </a:r>
          </a:p>
        </p:txBody>
      </p:sp>
      <p:sp>
        <p:nvSpPr>
          <p:cNvPr id="119810" name="Rectangle 2"/>
          <p:cNvSpPr>
            <a:spLocks noChangeArrowheads="1"/>
          </p:cNvSpPr>
          <p:nvPr>
            <p:ph type="body" idx="1"/>
          </p:nvPr>
        </p:nvSpPr>
        <p:spPr>
          <a:xfrm>
            <a:off x="642938" y="1053703"/>
            <a:ext cx="4795242" cy="651867"/>
          </a:xfrm>
          <a:ln/>
        </p:spPr>
        <p:txBody>
          <a:bodyPr anchor="ctr">
            <a:normAutofit fontScale="3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</a:tabLst>
            </a:pPr>
            <a:r>
              <a:rPr lang="en-US"/>
              <a:t>Proteins can be classified according to their </a:t>
            </a:r>
            <a:r>
              <a:rPr lang="en-US" b="1">
                <a:solidFill>
                  <a:srgbClr val="2D00FA"/>
                </a:solidFill>
              </a:rPr>
              <a:t>functional role</a:t>
            </a:r>
            <a:r>
              <a:rPr lang="en-US"/>
              <a:t> in an organism.</a:t>
            </a:r>
            <a:endParaRPr lang="en-US" sz="1700"/>
          </a:p>
        </p:txBody>
      </p:sp>
      <p:graphicFrame>
        <p:nvGraphicFramePr>
          <p:cNvPr id="119811" name="Group 3"/>
          <p:cNvGraphicFramePr>
            <a:graphicFrameLocks noGrp="1"/>
          </p:cNvGraphicFramePr>
          <p:nvPr/>
        </p:nvGraphicFramePr>
        <p:xfrm>
          <a:off x="446485" y="2250281"/>
          <a:ext cx="8240986" cy="4189139"/>
        </p:xfrm>
        <a:graphic>
          <a:graphicData uri="http://schemas.openxmlformats.org/drawingml/2006/table">
            <a:tbl>
              <a:tblPr/>
              <a:tblGrid>
                <a:gridCol w="1553766"/>
                <a:gridCol w="3309566"/>
                <a:gridCol w="3377654"/>
              </a:tblGrid>
              <a:tr h="458763">
                <a:tc gridSpan="2">
                  <a:txBody>
                    <a:bodyPr/>
                    <a:lstStyle/>
                    <a:p>
                      <a:pPr marL="1143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Function</a:t>
                      </a:r>
                    </a:p>
                  </a:txBody>
                  <a:tcPr marL="17859" marR="17859" marT="17859" marB="1785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8661">
                        <a:alpha val="49803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3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Examples</a:t>
                      </a:r>
                    </a:p>
                  </a:txBody>
                  <a:tcPr marL="17859" marR="17859" marT="17859" marB="1785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8661">
                        <a:alpha val="49803"/>
                      </a:srgbClr>
                    </a:solidFill>
                  </a:tcPr>
                </a:tc>
              </a:tr>
              <a:tr h="517922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Structural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Forming the structural components of tissues and organs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Collagen, keratin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</a:tr>
              <a:tr h="732234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Regulatory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Regulating cellular function (hormones, cell signaling)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insulin, glucagon, adrenalin, human growth hormone, follicle stimulating hormone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</a:tr>
              <a:tr h="619497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Contractile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Forming the contractile elements in muscle (skeletal, smooth, cardiac)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myosin, actin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</a:tr>
              <a:tr h="620613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Immunological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Functioning to combat invading microbes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antibodies such as gammaglobulin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</a:tr>
              <a:tr h="619497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Transport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Acting as carrier molecules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hemoglobin, myoglobin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756">
                        <a:alpha val="29803"/>
                      </a:srgbClr>
                    </a:solidFill>
                  </a:tcPr>
                </a:tc>
              </a:tr>
              <a:tr h="620613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Catalytic	</a:t>
                      </a:r>
                    </a:p>
                  </a:txBody>
                  <a:tcPr marL="26789" marR="26789" marT="26789" marB="26789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Catalyzing metabolic reactions (enzymes)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amylase, lipase, lactase, trypsin</a:t>
                      </a:r>
                    </a:p>
                  </a:txBody>
                  <a:tcPr marL="44648" marR="44648" marT="44648" marB="44648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92B6">
                        <a:alpha val="14902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9882" name="Rectangle 74"/>
          <p:cNvSpPr>
            <a:spLocks/>
          </p:cNvSpPr>
          <p:nvPr/>
        </p:nvSpPr>
        <p:spPr bwMode="auto">
          <a:xfrm>
            <a:off x="5232797" y="1875235"/>
            <a:ext cx="102651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Hemoglobin</a:t>
            </a:r>
          </a:p>
        </p:txBody>
      </p:sp>
      <p:pic>
        <p:nvPicPr>
          <p:cNvPr id="119883" name="Picture 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301" y="-62508"/>
            <a:ext cx="2978051" cy="258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484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>
            <p:ph type="title"/>
          </p:nvPr>
        </p:nvSpPr>
        <p:spPr>
          <a:xfrm>
            <a:off x="-8929" y="-8930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Amino Acids</a:t>
            </a:r>
          </a:p>
        </p:txBody>
      </p:sp>
      <p:sp>
        <p:nvSpPr>
          <p:cNvPr id="98306" name="Rectangle 2"/>
          <p:cNvSpPr>
            <a:spLocks noChangeArrowheads="1"/>
          </p:cNvSpPr>
          <p:nvPr>
            <p:ph type="body" idx="1"/>
          </p:nvPr>
        </p:nvSpPr>
        <p:spPr>
          <a:xfrm>
            <a:off x="848320" y="1169789"/>
            <a:ext cx="4536281" cy="2473523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dirty="0"/>
              <a:t>There are approximately 20 different amino acids acids found in proteins.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dirty="0"/>
              <a:t>All amino acids have a common structure: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2900" dirty="0"/>
              <a:t>The </a:t>
            </a:r>
            <a:r>
              <a:rPr lang="ja-JP" altLang="en-US" sz="2900" dirty="0">
                <a:latin typeface="Arial"/>
              </a:rPr>
              <a:t>‘</a:t>
            </a:r>
            <a:r>
              <a:rPr lang="en-US" sz="2900" b="1" dirty="0">
                <a:solidFill>
                  <a:srgbClr val="2D00FA"/>
                </a:solidFill>
              </a:rPr>
              <a:t>R</a:t>
            </a:r>
            <a:r>
              <a:rPr lang="ja-JP" altLang="en-US" sz="2900" b="1" dirty="0">
                <a:solidFill>
                  <a:srgbClr val="2D00FA"/>
                </a:solidFill>
                <a:latin typeface="Arial"/>
              </a:rPr>
              <a:t>’</a:t>
            </a:r>
            <a:r>
              <a:rPr lang="en-US" sz="2900" b="1" dirty="0">
                <a:solidFill>
                  <a:srgbClr val="2D00FA"/>
                </a:solidFill>
              </a:rPr>
              <a:t> group is variable</a:t>
            </a:r>
            <a:r>
              <a:rPr lang="en-US" sz="2900" dirty="0"/>
              <a:t>, which means that it is different in each</a:t>
            </a:r>
            <a:br>
              <a:rPr lang="en-US" sz="2900" dirty="0"/>
            </a:br>
            <a:r>
              <a:rPr lang="en-US" sz="2900" dirty="0"/>
              <a:t>amino acid.</a:t>
            </a:r>
          </a:p>
        </p:txBody>
      </p:sp>
      <p:sp>
        <p:nvSpPr>
          <p:cNvPr id="98307" name="Rectangle 3"/>
          <p:cNvSpPr>
            <a:spLocks/>
          </p:cNvSpPr>
          <p:nvPr/>
        </p:nvSpPr>
        <p:spPr bwMode="auto">
          <a:xfrm rot="5400000">
            <a:off x="5260145" y="3511043"/>
            <a:ext cx="1319361" cy="184174"/>
          </a:xfrm>
          <a:prstGeom prst="rect">
            <a:avLst/>
          </a:prstGeom>
          <a:solidFill>
            <a:srgbClr val="B3B3B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08" name="Rectangle 4"/>
          <p:cNvSpPr>
            <a:spLocks/>
          </p:cNvSpPr>
          <p:nvPr/>
        </p:nvSpPr>
        <p:spPr bwMode="auto">
          <a:xfrm rot="5400000">
            <a:off x="5266842" y="4959884"/>
            <a:ext cx="1305967" cy="184174"/>
          </a:xfrm>
          <a:prstGeom prst="rect">
            <a:avLst/>
          </a:prstGeom>
          <a:solidFill>
            <a:srgbClr val="B3B3B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09" name="Rectangle 5"/>
          <p:cNvSpPr>
            <a:spLocks/>
          </p:cNvSpPr>
          <p:nvPr/>
        </p:nvSpPr>
        <p:spPr bwMode="auto">
          <a:xfrm>
            <a:off x="6157020" y="4251648"/>
            <a:ext cx="1542604" cy="204266"/>
          </a:xfrm>
          <a:prstGeom prst="rect">
            <a:avLst/>
          </a:prstGeom>
          <a:solidFill>
            <a:srgbClr val="B3B3B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10" name="Rectangle 6"/>
          <p:cNvSpPr>
            <a:spLocks/>
          </p:cNvSpPr>
          <p:nvPr/>
        </p:nvSpPr>
        <p:spPr bwMode="auto">
          <a:xfrm>
            <a:off x="4546328" y="4251648"/>
            <a:ext cx="1542604" cy="204266"/>
          </a:xfrm>
          <a:prstGeom prst="rect">
            <a:avLst/>
          </a:prstGeom>
          <a:solidFill>
            <a:srgbClr val="B3B3B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11" name="AutoShape 7"/>
          <p:cNvSpPr>
            <a:spLocks/>
          </p:cNvSpPr>
          <p:nvPr/>
        </p:nvSpPr>
        <p:spPr bwMode="auto">
          <a:xfrm>
            <a:off x="6758658" y="3729261"/>
            <a:ext cx="1739057" cy="1081608"/>
          </a:xfrm>
          <a:prstGeom prst="roundRect">
            <a:avLst>
              <a:gd name="adj" fmla="val 12380"/>
            </a:avLst>
          </a:prstGeom>
          <a:solidFill>
            <a:srgbClr val="52FF69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1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COOH</a:t>
            </a:r>
          </a:p>
        </p:txBody>
      </p:sp>
      <p:sp>
        <p:nvSpPr>
          <p:cNvPr id="98312" name="Oval 8"/>
          <p:cNvSpPr>
            <a:spLocks/>
          </p:cNvSpPr>
          <p:nvPr/>
        </p:nvSpPr>
        <p:spPr bwMode="auto">
          <a:xfrm>
            <a:off x="5512966" y="4978301"/>
            <a:ext cx="839391" cy="841623"/>
          </a:xfrm>
          <a:prstGeom prst="ellipse">
            <a:avLst/>
          </a:prstGeom>
          <a:solidFill>
            <a:srgbClr val="F8FF2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98313" name="Oval 9"/>
          <p:cNvSpPr>
            <a:spLocks/>
          </p:cNvSpPr>
          <p:nvPr/>
        </p:nvSpPr>
        <p:spPr bwMode="auto">
          <a:xfrm>
            <a:off x="5499572" y="3864323"/>
            <a:ext cx="908596" cy="90971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 b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98314" name="AutoShape 10"/>
          <p:cNvSpPr>
            <a:spLocks/>
          </p:cNvSpPr>
          <p:nvPr/>
        </p:nvSpPr>
        <p:spPr bwMode="auto">
          <a:xfrm>
            <a:off x="3785071" y="3751586"/>
            <a:ext cx="1396380" cy="1069330"/>
          </a:xfrm>
          <a:prstGeom prst="roundRect">
            <a:avLst>
              <a:gd name="adj" fmla="val 12532"/>
            </a:avLst>
          </a:prstGeom>
          <a:solidFill>
            <a:srgbClr val="1F7C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NH</a:t>
            </a:r>
            <a:r>
              <a:rPr lang="en-US" sz="22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98315" name="Rectangle 11"/>
          <p:cNvSpPr>
            <a:spLocks/>
          </p:cNvSpPr>
          <p:nvPr/>
        </p:nvSpPr>
        <p:spPr bwMode="auto">
          <a:xfrm>
            <a:off x="5536406" y="2666628"/>
            <a:ext cx="776883" cy="870645"/>
          </a:xfrm>
          <a:prstGeom prst="rect">
            <a:avLst/>
          </a:prstGeom>
          <a:solidFill>
            <a:srgbClr val="FF0017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22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</a:t>
            </a:r>
          </a:p>
        </p:txBody>
      </p:sp>
      <p:sp>
        <p:nvSpPr>
          <p:cNvPr id="98316" name="Rectangle 12"/>
          <p:cNvSpPr>
            <a:spLocks/>
          </p:cNvSpPr>
          <p:nvPr/>
        </p:nvSpPr>
        <p:spPr bwMode="auto">
          <a:xfrm>
            <a:off x="3356447" y="5216054"/>
            <a:ext cx="776883" cy="57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Amine group</a:t>
            </a:r>
          </a:p>
        </p:txBody>
      </p:sp>
      <p:sp>
        <p:nvSpPr>
          <p:cNvPr id="98317" name="Rectangle 13"/>
          <p:cNvSpPr>
            <a:spLocks/>
          </p:cNvSpPr>
          <p:nvPr/>
        </p:nvSpPr>
        <p:spPr bwMode="auto">
          <a:xfrm>
            <a:off x="6878092" y="5305351"/>
            <a:ext cx="1714500" cy="69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Carboxyl group makes the molecule behave like a weak acid</a:t>
            </a:r>
          </a:p>
        </p:txBody>
      </p:sp>
      <p:sp>
        <p:nvSpPr>
          <p:cNvPr id="98318" name="Rectangle 14"/>
          <p:cNvSpPr>
            <a:spLocks/>
          </p:cNvSpPr>
          <p:nvPr/>
        </p:nvSpPr>
        <p:spPr bwMode="auto">
          <a:xfrm>
            <a:off x="5495107" y="6152555"/>
            <a:ext cx="857250" cy="44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Hydrogen atom</a:t>
            </a:r>
          </a:p>
        </p:txBody>
      </p:sp>
      <p:sp>
        <p:nvSpPr>
          <p:cNvPr id="98319" name="Rectangle 15"/>
          <p:cNvSpPr>
            <a:spLocks/>
          </p:cNvSpPr>
          <p:nvPr/>
        </p:nvSpPr>
        <p:spPr bwMode="auto">
          <a:xfrm>
            <a:off x="6524253" y="1759148"/>
            <a:ext cx="1973461" cy="68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</a:t>
            </a:r>
            <a:r>
              <a:rPr lang="ja-JP" altLang="en-US" sz="1300">
                <a:solidFill>
                  <a:srgbClr val="2D00FA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“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</a:t>
            </a:r>
            <a:r>
              <a:rPr lang="ja-JP" altLang="en-US" sz="1300">
                <a:solidFill>
                  <a:srgbClr val="2D00FA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”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group varies in chemical make-up with each type of amino acid</a:t>
            </a:r>
          </a:p>
        </p:txBody>
      </p:sp>
      <p:sp>
        <p:nvSpPr>
          <p:cNvPr id="98320" name="Rectangle 16"/>
          <p:cNvSpPr>
            <a:spLocks/>
          </p:cNvSpPr>
          <p:nvPr/>
        </p:nvSpPr>
        <p:spPr bwMode="auto">
          <a:xfrm>
            <a:off x="6949529" y="2950146"/>
            <a:ext cx="821531" cy="53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Carbon atom</a:t>
            </a:r>
          </a:p>
        </p:txBody>
      </p:sp>
      <p:sp>
        <p:nvSpPr>
          <p:cNvPr id="98321" name="Line 17"/>
          <p:cNvSpPr>
            <a:spLocks noChangeShapeType="1"/>
          </p:cNvSpPr>
          <p:nvPr/>
        </p:nvSpPr>
        <p:spPr bwMode="auto">
          <a:xfrm rot="10800000" flipH="1">
            <a:off x="7723064" y="4731618"/>
            <a:ext cx="0" cy="530200"/>
          </a:xfrm>
          <a:prstGeom prst="line">
            <a:avLst/>
          </a:prstGeom>
          <a:noFill/>
          <a:ln w="38100">
            <a:solidFill>
              <a:srgbClr val="2D00FA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22" name="Line 18"/>
          <p:cNvSpPr>
            <a:spLocks noChangeShapeType="1"/>
          </p:cNvSpPr>
          <p:nvPr/>
        </p:nvSpPr>
        <p:spPr bwMode="auto">
          <a:xfrm flipH="1">
            <a:off x="6184925" y="2250281"/>
            <a:ext cx="398487" cy="572617"/>
          </a:xfrm>
          <a:prstGeom prst="line">
            <a:avLst/>
          </a:prstGeom>
          <a:noFill/>
          <a:ln w="38100">
            <a:solidFill>
              <a:srgbClr val="2D00FA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23" name="Line 19"/>
          <p:cNvSpPr>
            <a:spLocks noChangeShapeType="1"/>
          </p:cNvSpPr>
          <p:nvPr/>
        </p:nvSpPr>
        <p:spPr bwMode="auto">
          <a:xfrm rot="10800000" flipH="1">
            <a:off x="3872137" y="4699248"/>
            <a:ext cx="296912" cy="472158"/>
          </a:xfrm>
          <a:prstGeom prst="line">
            <a:avLst/>
          </a:prstGeom>
          <a:noFill/>
          <a:ln w="38100">
            <a:solidFill>
              <a:srgbClr val="2D00FA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24" name="Line 20"/>
          <p:cNvSpPr>
            <a:spLocks noChangeShapeType="1"/>
          </p:cNvSpPr>
          <p:nvPr/>
        </p:nvSpPr>
        <p:spPr bwMode="auto">
          <a:xfrm rot="10800000" flipH="1">
            <a:off x="5944939" y="5693792"/>
            <a:ext cx="0" cy="378395"/>
          </a:xfrm>
          <a:prstGeom prst="line">
            <a:avLst/>
          </a:prstGeom>
          <a:noFill/>
          <a:ln w="38100">
            <a:solidFill>
              <a:srgbClr val="2D00FA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8325" name="Line 21"/>
          <p:cNvSpPr>
            <a:spLocks noChangeShapeType="1"/>
          </p:cNvSpPr>
          <p:nvPr/>
        </p:nvSpPr>
        <p:spPr bwMode="auto">
          <a:xfrm flipH="1">
            <a:off x="6285384" y="3203525"/>
            <a:ext cx="769069" cy="769070"/>
          </a:xfrm>
          <a:prstGeom prst="line">
            <a:avLst/>
          </a:prstGeom>
          <a:noFill/>
          <a:ln w="38100">
            <a:solidFill>
              <a:srgbClr val="2D00FA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78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>
            <p:ph type="title"/>
          </p:nvPr>
        </p:nvSpPr>
        <p:spPr>
          <a:xfrm>
            <a:off x="-8929" y="0"/>
            <a:ext cx="918864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Amino Acids</a:t>
            </a:r>
          </a:p>
        </p:txBody>
      </p:sp>
      <p:sp>
        <p:nvSpPr>
          <p:cNvPr id="99330" name="Rectangle 2"/>
          <p:cNvSpPr>
            <a:spLocks noChangeArrowheads="1"/>
          </p:cNvSpPr>
          <p:nvPr>
            <p:ph type="body" idx="1"/>
          </p:nvPr>
        </p:nvSpPr>
        <p:spPr>
          <a:xfrm>
            <a:off x="1553765" y="1178719"/>
            <a:ext cx="5009555" cy="651867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</a:tabLst>
            </a:pPr>
            <a:r>
              <a:rPr lang="en-US" sz="1800" dirty="0"/>
              <a:t>The </a:t>
            </a:r>
            <a:r>
              <a:rPr lang="ja-JP" altLang="en-US" sz="1800" b="1" dirty="0">
                <a:solidFill>
                  <a:srgbClr val="2D00FA"/>
                </a:solidFill>
                <a:latin typeface="Arial"/>
              </a:rPr>
              <a:t>‘</a:t>
            </a:r>
            <a:r>
              <a:rPr lang="en-US" sz="1800" b="1" dirty="0">
                <a:solidFill>
                  <a:srgbClr val="2D00FA"/>
                </a:solidFill>
              </a:rPr>
              <a:t>R</a:t>
            </a:r>
            <a:r>
              <a:rPr lang="ja-JP" altLang="en-US" sz="1800" b="1" dirty="0">
                <a:solidFill>
                  <a:srgbClr val="2D00FA"/>
                </a:solidFill>
                <a:latin typeface="Arial"/>
              </a:rPr>
              <a:t>’</a:t>
            </a:r>
            <a:r>
              <a:rPr lang="en-US" sz="1800" b="1" dirty="0">
                <a:solidFill>
                  <a:srgbClr val="2D00FA"/>
                </a:solidFill>
              </a:rPr>
              <a:t> groups</a:t>
            </a:r>
            <a:r>
              <a:rPr lang="en-US" sz="1800" dirty="0"/>
              <a:t> of amino acids can have quite diverse chemical properties. </a:t>
            </a:r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651868" y="2687836"/>
            <a:ext cx="2529334" cy="3833069"/>
            <a:chOff x="0" y="0"/>
            <a:chExt cx="2266" cy="3434"/>
          </a:xfrm>
        </p:grpSpPr>
        <p:sp>
          <p:nvSpPr>
            <p:cNvPr id="99332" name="Rectangle 4"/>
            <p:cNvSpPr>
              <a:spLocks/>
            </p:cNvSpPr>
            <p:nvPr/>
          </p:nvSpPr>
          <p:spPr bwMode="auto">
            <a:xfrm>
              <a:off x="0" y="0"/>
              <a:ext cx="2152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“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”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group can form </a:t>
              </a: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disulfide bridges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with other cysteines to create cross linkages in a polypeptide chain.</a:t>
              </a:r>
            </a:p>
          </p:txBody>
        </p:sp>
        <p:sp>
          <p:nvSpPr>
            <p:cNvPr id="99333" name="Line 5"/>
            <p:cNvSpPr>
              <a:spLocks noChangeShapeType="1"/>
            </p:cNvSpPr>
            <p:nvPr/>
          </p:nvSpPr>
          <p:spPr bwMode="auto">
            <a:xfrm rot="10800000" flipH="1">
              <a:off x="1077" y="884"/>
              <a:ext cx="0" cy="508"/>
            </a:xfrm>
            <a:prstGeom prst="line">
              <a:avLst/>
            </a:prstGeom>
            <a:noFill/>
            <a:ln w="50800">
              <a:solidFill>
                <a:srgbClr val="2D00FA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334" name="Rectangle 6"/>
            <p:cNvSpPr>
              <a:spLocks/>
            </p:cNvSpPr>
            <p:nvPr/>
          </p:nvSpPr>
          <p:spPr bwMode="auto">
            <a:xfrm>
              <a:off x="560" y="3200"/>
              <a:ext cx="8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Cysteine</a:t>
              </a:r>
            </a:p>
          </p:txBody>
        </p:sp>
        <p:grpSp>
          <p:nvGrpSpPr>
            <p:cNvPr id="99335" name="Group 7"/>
            <p:cNvGrpSpPr>
              <a:grpSpLocks/>
            </p:cNvGrpSpPr>
            <p:nvPr/>
          </p:nvGrpSpPr>
          <p:grpSpPr bwMode="auto">
            <a:xfrm>
              <a:off x="112" y="1384"/>
              <a:ext cx="2154" cy="1536"/>
              <a:chOff x="0" y="0"/>
              <a:chExt cx="2154" cy="1536"/>
            </a:xfrm>
          </p:grpSpPr>
          <p:sp>
            <p:nvSpPr>
              <p:cNvPr id="99336" name="Rectangle 8"/>
              <p:cNvSpPr>
                <a:spLocks/>
              </p:cNvSpPr>
              <p:nvPr/>
            </p:nvSpPr>
            <p:spPr bwMode="auto">
              <a:xfrm rot="5400000">
                <a:off x="712" y="587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37" name="Rectangle 9"/>
              <p:cNvSpPr>
                <a:spLocks/>
              </p:cNvSpPr>
              <p:nvPr/>
            </p:nvSpPr>
            <p:spPr bwMode="auto">
              <a:xfrm rot="5400000">
                <a:off x="712" y="1179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38" name="Rectangle 10"/>
              <p:cNvSpPr>
                <a:spLocks/>
              </p:cNvSpPr>
              <p:nvPr/>
            </p:nvSpPr>
            <p:spPr bwMode="auto">
              <a:xfrm>
                <a:off x="1072" y="896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39" name="Rectangle 11"/>
              <p:cNvSpPr>
                <a:spLocks/>
              </p:cNvSpPr>
              <p:nvPr/>
            </p:nvSpPr>
            <p:spPr bwMode="auto">
              <a:xfrm>
                <a:off x="448" y="896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40" name="AutoShape 12"/>
              <p:cNvSpPr>
                <a:spLocks/>
              </p:cNvSpPr>
              <p:nvPr/>
            </p:nvSpPr>
            <p:spPr bwMode="auto">
              <a:xfrm>
                <a:off x="1336" y="712"/>
                <a:ext cx="818" cy="440"/>
              </a:xfrm>
              <a:prstGeom prst="roundRect">
                <a:avLst>
                  <a:gd name="adj" fmla="val 27269"/>
                </a:avLst>
              </a:prstGeom>
              <a:solidFill>
                <a:srgbClr val="52FF6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COOH</a:t>
                </a:r>
              </a:p>
            </p:txBody>
          </p:sp>
          <p:sp>
            <p:nvSpPr>
              <p:cNvPr id="99341" name="Oval 13"/>
              <p:cNvSpPr>
                <a:spLocks/>
              </p:cNvSpPr>
              <p:nvPr/>
            </p:nvSpPr>
            <p:spPr bwMode="auto">
              <a:xfrm>
                <a:off x="817" y="1240"/>
                <a:ext cx="326" cy="296"/>
              </a:xfrm>
              <a:prstGeom prst="ellipse">
                <a:avLst/>
              </a:prstGeom>
              <a:solidFill>
                <a:srgbClr val="F8FF2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H</a:t>
                </a:r>
              </a:p>
            </p:txBody>
          </p:sp>
          <p:sp>
            <p:nvSpPr>
              <p:cNvPr id="99342" name="Oval 14"/>
              <p:cNvSpPr>
                <a:spLocks/>
              </p:cNvSpPr>
              <p:nvPr/>
            </p:nvSpPr>
            <p:spPr bwMode="auto">
              <a:xfrm>
                <a:off x="817" y="784"/>
                <a:ext cx="326" cy="29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</a:t>
                </a:r>
              </a:p>
            </p:txBody>
          </p:sp>
          <p:sp>
            <p:nvSpPr>
              <p:cNvPr id="99343" name="AutoShape 15"/>
              <p:cNvSpPr>
                <a:spLocks/>
              </p:cNvSpPr>
              <p:nvPr/>
            </p:nvSpPr>
            <p:spPr bwMode="auto">
              <a:xfrm>
                <a:off x="0" y="712"/>
                <a:ext cx="633" cy="440"/>
              </a:xfrm>
              <a:prstGeom prst="roundRect">
                <a:avLst>
                  <a:gd name="adj" fmla="val 27269"/>
                </a:avLst>
              </a:prstGeom>
              <a:solidFill>
                <a:srgbClr val="1F7CF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  <a:r>
                  <a:rPr lang="en-US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 </a:t>
                </a:r>
              </a:p>
            </p:txBody>
          </p:sp>
          <p:sp>
            <p:nvSpPr>
              <p:cNvPr id="99344" name="Rectangle 16"/>
              <p:cNvSpPr>
                <a:spLocks/>
              </p:cNvSpPr>
              <p:nvPr/>
            </p:nvSpPr>
            <p:spPr bwMode="auto">
              <a:xfrm>
                <a:off x="677" y="0"/>
                <a:ext cx="571" cy="656"/>
              </a:xfrm>
              <a:prstGeom prst="rect">
                <a:avLst/>
              </a:prstGeom>
              <a:solidFill>
                <a:srgbClr val="FF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SH</a:t>
                </a:r>
              </a:p>
              <a:p>
                <a:pPr marL="80364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</p:txBody>
          </p:sp>
        </p:grpSp>
      </p:grpSp>
      <p:grpSp>
        <p:nvGrpSpPr>
          <p:cNvPr id="99345" name="Group 17"/>
          <p:cNvGrpSpPr>
            <a:grpSpLocks/>
          </p:cNvGrpSpPr>
          <p:nvPr/>
        </p:nvGrpSpPr>
        <p:grpSpPr bwMode="auto">
          <a:xfrm>
            <a:off x="6241852" y="2781598"/>
            <a:ext cx="2404318" cy="3739307"/>
            <a:chOff x="0" y="0"/>
            <a:chExt cx="2154" cy="3350"/>
          </a:xfrm>
        </p:grpSpPr>
        <p:sp>
          <p:nvSpPr>
            <p:cNvPr id="99346" name="Rectangle 18"/>
            <p:cNvSpPr>
              <a:spLocks/>
            </p:cNvSpPr>
            <p:nvPr/>
          </p:nvSpPr>
          <p:spPr bwMode="auto">
            <a:xfrm>
              <a:off x="368" y="3116"/>
              <a:ext cx="122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Aspartic acid</a:t>
              </a:r>
            </a:p>
          </p:txBody>
        </p:sp>
        <p:sp>
          <p:nvSpPr>
            <p:cNvPr id="99347" name="Rectangle 19"/>
            <p:cNvSpPr>
              <a:spLocks/>
            </p:cNvSpPr>
            <p:nvPr/>
          </p:nvSpPr>
          <p:spPr bwMode="auto">
            <a:xfrm>
              <a:off x="264" y="0"/>
              <a:ext cx="1488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“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”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group gives the amino acid </a:t>
              </a: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acidic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properties.</a:t>
              </a:r>
            </a:p>
          </p:txBody>
        </p:sp>
        <p:sp>
          <p:nvSpPr>
            <p:cNvPr id="99348" name="Line 20"/>
            <p:cNvSpPr>
              <a:spLocks noChangeShapeType="1"/>
            </p:cNvSpPr>
            <p:nvPr/>
          </p:nvSpPr>
          <p:spPr bwMode="auto">
            <a:xfrm rot="10800000" flipH="1">
              <a:off x="1005" y="782"/>
              <a:ext cx="0" cy="526"/>
            </a:xfrm>
            <a:prstGeom prst="line">
              <a:avLst/>
            </a:prstGeom>
            <a:noFill/>
            <a:ln w="50800">
              <a:solidFill>
                <a:srgbClr val="2D00FA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9349" name="Group 21"/>
            <p:cNvGrpSpPr>
              <a:grpSpLocks/>
            </p:cNvGrpSpPr>
            <p:nvPr/>
          </p:nvGrpSpPr>
          <p:grpSpPr bwMode="auto">
            <a:xfrm>
              <a:off x="0" y="1332"/>
              <a:ext cx="2154" cy="1504"/>
              <a:chOff x="0" y="0"/>
              <a:chExt cx="2154" cy="1504"/>
            </a:xfrm>
          </p:grpSpPr>
          <p:sp>
            <p:nvSpPr>
              <p:cNvPr id="99350" name="Rectangle 22"/>
              <p:cNvSpPr>
                <a:spLocks/>
              </p:cNvSpPr>
              <p:nvPr/>
            </p:nvSpPr>
            <p:spPr bwMode="auto">
              <a:xfrm rot="5400000">
                <a:off x="712" y="555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51" name="Rectangle 23"/>
              <p:cNvSpPr>
                <a:spLocks/>
              </p:cNvSpPr>
              <p:nvPr/>
            </p:nvSpPr>
            <p:spPr bwMode="auto">
              <a:xfrm rot="5400000">
                <a:off x="712" y="1147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52" name="Rectangle 24"/>
              <p:cNvSpPr>
                <a:spLocks/>
              </p:cNvSpPr>
              <p:nvPr/>
            </p:nvSpPr>
            <p:spPr bwMode="auto">
              <a:xfrm>
                <a:off x="1072" y="864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53" name="Rectangle 25"/>
              <p:cNvSpPr>
                <a:spLocks/>
              </p:cNvSpPr>
              <p:nvPr/>
            </p:nvSpPr>
            <p:spPr bwMode="auto">
              <a:xfrm>
                <a:off x="448" y="864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54" name="AutoShape 26"/>
              <p:cNvSpPr>
                <a:spLocks/>
              </p:cNvSpPr>
              <p:nvPr/>
            </p:nvSpPr>
            <p:spPr bwMode="auto">
              <a:xfrm>
                <a:off x="1336" y="680"/>
                <a:ext cx="818" cy="440"/>
              </a:xfrm>
              <a:prstGeom prst="roundRect">
                <a:avLst>
                  <a:gd name="adj" fmla="val 27269"/>
                </a:avLst>
              </a:prstGeom>
              <a:solidFill>
                <a:srgbClr val="52FF6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COOH</a:t>
                </a:r>
              </a:p>
            </p:txBody>
          </p:sp>
          <p:sp>
            <p:nvSpPr>
              <p:cNvPr id="99355" name="Oval 27"/>
              <p:cNvSpPr>
                <a:spLocks/>
              </p:cNvSpPr>
              <p:nvPr/>
            </p:nvSpPr>
            <p:spPr bwMode="auto">
              <a:xfrm>
                <a:off x="817" y="1208"/>
                <a:ext cx="326" cy="296"/>
              </a:xfrm>
              <a:prstGeom prst="ellipse">
                <a:avLst/>
              </a:prstGeom>
              <a:solidFill>
                <a:srgbClr val="F8FF2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H</a:t>
                </a:r>
              </a:p>
            </p:txBody>
          </p:sp>
          <p:sp>
            <p:nvSpPr>
              <p:cNvPr id="99356" name="Oval 28"/>
              <p:cNvSpPr>
                <a:spLocks/>
              </p:cNvSpPr>
              <p:nvPr/>
            </p:nvSpPr>
            <p:spPr bwMode="auto">
              <a:xfrm>
                <a:off x="817" y="752"/>
                <a:ext cx="326" cy="29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</a:t>
                </a:r>
              </a:p>
            </p:txBody>
          </p:sp>
          <p:sp>
            <p:nvSpPr>
              <p:cNvPr id="99357" name="AutoShape 29"/>
              <p:cNvSpPr>
                <a:spLocks/>
              </p:cNvSpPr>
              <p:nvPr/>
            </p:nvSpPr>
            <p:spPr bwMode="auto">
              <a:xfrm>
                <a:off x="0" y="680"/>
                <a:ext cx="633" cy="440"/>
              </a:xfrm>
              <a:prstGeom prst="roundRect">
                <a:avLst>
                  <a:gd name="adj" fmla="val 27269"/>
                </a:avLst>
              </a:prstGeom>
              <a:solidFill>
                <a:srgbClr val="1F7CF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  <a:r>
                  <a:rPr lang="en-US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 </a:t>
                </a:r>
              </a:p>
            </p:txBody>
          </p:sp>
          <p:grpSp>
            <p:nvGrpSpPr>
              <p:cNvPr id="99358" name="Group 30"/>
              <p:cNvGrpSpPr>
                <a:grpSpLocks/>
              </p:cNvGrpSpPr>
              <p:nvPr/>
            </p:nvGrpSpPr>
            <p:grpSpPr bwMode="auto">
              <a:xfrm>
                <a:off x="712" y="0"/>
                <a:ext cx="879" cy="616"/>
                <a:chOff x="0" y="0"/>
                <a:chExt cx="879" cy="616"/>
              </a:xfrm>
            </p:grpSpPr>
            <p:sp>
              <p:nvSpPr>
                <p:cNvPr id="99359" name="Rectangle 31"/>
                <p:cNvSpPr>
                  <a:spLocks/>
                </p:cNvSpPr>
                <p:nvPr/>
              </p:nvSpPr>
              <p:spPr bwMode="auto">
                <a:xfrm>
                  <a:off x="0" y="184"/>
                  <a:ext cx="589" cy="432"/>
                </a:xfrm>
                <a:prstGeom prst="rect">
                  <a:avLst/>
                </a:prstGeom>
                <a:solidFill>
                  <a:srgbClr val="FF00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marL="80364" algn="ctr">
                    <a:tabLst>
                      <a:tab pos="366104" algn="l"/>
                    </a:tabLst>
                  </a:pPr>
                  <a:r>
                    <a:rPr lang="en-US" sz="1700" b="1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  <a:sym typeface="Arial" charset="0"/>
                    </a:rPr>
                    <a:t>CH</a:t>
                  </a:r>
                  <a:r>
                    <a:rPr lang="en-US" b="1" baseline="-60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  <a:sym typeface="Arial" charset="0"/>
                    </a:rPr>
                    <a:t>2</a:t>
                  </a:r>
                </a:p>
              </p:txBody>
            </p:sp>
            <p:sp>
              <p:nvSpPr>
                <p:cNvPr id="99360" name="Rectangle 32"/>
                <p:cNvSpPr>
                  <a:spLocks/>
                </p:cNvSpPr>
                <p:nvPr/>
              </p:nvSpPr>
              <p:spPr bwMode="auto">
                <a:xfrm>
                  <a:off x="0" y="0"/>
                  <a:ext cx="879" cy="304"/>
                </a:xfrm>
                <a:prstGeom prst="rect">
                  <a:avLst/>
                </a:prstGeom>
                <a:solidFill>
                  <a:srgbClr val="FF00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1700" b="1">
                      <a:latin typeface="Arial" charset="0"/>
                      <a:ea typeface="ＭＳ Ｐゴシック" charset="0"/>
                      <a:cs typeface="Arial" charset="0"/>
                      <a:sym typeface="Arial" charset="0"/>
                    </a:rPr>
                    <a:t>COOH</a:t>
                  </a:r>
                </a:p>
              </p:txBody>
            </p:sp>
          </p:grpSp>
        </p:grpSp>
      </p:grpSp>
      <p:grpSp>
        <p:nvGrpSpPr>
          <p:cNvPr id="99361" name="Group 33"/>
          <p:cNvGrpSpPr>
            <a:grpSpLocks/>
          </p:cNvGrpSpPr>
          <p:nvPr/>
        </p:nvGrpSpPr>
        <p:grpSpPr bwMode="auto">
          <a:xfrm>
            <a:off x="3500438" y="2111872"/>
            <a:ext cx="2404318" cy="4409033"/>
            <a:chOff x="0" y="0"/>
            <a:chExt cx="2154" cy="3950"/>
          </a:xfrm>
        </p:grpSpPr>
        <p:sp>
          <p:nvSpPr>
            <p:cNvPr id="99362" name="Rectangle 34"/>
            <p:cNvSpPr>
              <a:spLocks/>
            </p:cNvSpPr>
            <p:nvPr/>
          </p:nvSpPr>
          <p:spPr bwMode="auto">
            <a:xfrm>
              <a:off x="600" y="3716"/>
              <a:ext cx="611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Lysine</a:t>
              </a:r>
            </a:p>
          </p:txBody>
        </p:sp>
        <p:sp>
          <p:nvSpPr>
            <p:cNvPr id="99363" name="Rectangle 35"/>
            <p:cNvSpPr>
              <a:spLocks/>
            </p:cNvSpPr>
            <p:nvPr/>
          </p:nvSpPr>
          <p:spPr bwMode="auto">
            <a:xfrm>
              <a:off x="192" y="0"/>
              <a:ext cx="1568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“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</a:t>
              </a:r>
              <a:r>
                <a:rPr lang="ja-JP" altLang="en-US" sz="1300">
                  <a:solidFill>
                    <a:srgbClr val="000000"/>
                  </a:solidFill>
                  <a:latin typeface="Arial"/>
                  <a:ea typeface="ＭＳ Ｐゴシック" charset="0"/>
                  <a:cs typeface="Arial" charset="0"/>
                  <a:sym typeface="Arial" charset="0"/>
                </a:rPr>
                <a:t>”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group gives the amino acid </a:t>
              </a: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alkaline</a:t>
              </a: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properties.</a:t>
              </a:r>
            </a:p>
          </p:txBody>
        </p:sp>
        <p:grpSp>
          <p:nvGrpSpPr>
            <p:cNvPr id="99364" name="Group 36"/>
            <p:cNvGrpSpPr>
              <a:grpSpLocks/>
            </p:cNvGrpSpPr>
            <p:nvPr/>
          </p:nvGrpSpPr>
          <p:grpSpPr bwMode="auto">
            <a:xfrm>
              <a:off x="0" y="1140"/>
              <a:ext cx="2154" cy="2296"/>
              <a:chOff x="0" y="0"/>
              <a:chExt cx="2154" cy="2296"/>
            </a:xfrm>
          </p:grpSpPr>
          <p:sp>
            <p:nvSpPr>
              <p:cNvPr id="99365" name="Rectangle 37"/>
              <p:cNvSpPr>
                <a:spLocks/>
              </p:cNvSpPr>
              <p:nvPr/>
            </p:nvSpPr>
            <p:spPr bwMode="auto">
              <a:xfrm rot="5400000">
                <a:off x="712" y="1347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66" name="Rectangle 38"/>
              <p:cNvSpPr>
                <a:spLocks/>
              </p:cNvSpPr>
              <p:nvPr/>
            </p:nvSpPr>
            <p:spPr bwMode="auto">
              <a:xfrm rot="5400000">
                <a:off x="712" y="1939"/>
                <a:ext cx="544" cy="79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67" name="Rectangle 39"/>
              <p:cNvSpPr>
                <a:spLocks/>
              </p:cNvSpPr>
              <p:nvPr/>
            </p:nvSpPr>
            <p:spPr bwMode="auto">
              <a:xfrm>
                <a:off x="1072" y="1656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68" name="Rectangle 40"/>
              <p:cNvSpPr>
                <a:spLocks/>
              </p:cNvSpPr>
              <p:nvPr/>
            </p:nvSpPr>
            <p:spPr bwMode="auto">
              <a:xfrm>
                <a:off x="448" y="1656"/>
                <a:ext cx="598" cy="72"/>
              </a:xfrm>
              <a:prstGeom prst="rect">
                <a:avLst/>
              </a:prstGeom>
              <a:solidFill>
                <a:srgbClr val="B3B3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69" name="AutoShape 41"/>
              <p:cNvSpPr>
                <a:spLocks/>
              </p:cNvSpPr>
              <p:nvPr/>
            </p:nvSpPr>
            <p:spPr bwMode="auto">
              <a:xfrm>
                <a:off x="1336" y="1472"/>
                <a:ext cx="818" cy="440"/>
              </a:xfrm>
              <a:prstGeom prst="roundRect">
                <a:avLst>
                  <a:gd name="adj" fmla="val 27269"/>
                </a:avLst>
              </a:prstGeom>
              <a:solidFill>
                <a:srgbClr val="52FF6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COOH</a:t>
                </a:r>
              </a:p>
            </p:txBody>
          </p:sp>
          <p:sp>
            <p:nvSpPr>
              <p:cNvPr id="99370" name="Oval 42"/>
              <p:cNvSpPr>
                <a:spLocks/>
              </p:cNvSpPr>
              <p:nvPr/>
            </p:nvSpPr>
            <p:spPr bwMode="auto">
              <a:xfrm>
                <a:off x="817" y="2000"/>
                <a:ext cx="326" cy="296"/>
              </a:xfrm>
              <a:prstGeom prst="ellipse">
                <a:avLst/>
              </a:prstGeom>
              <a:solidFill>
                <a:srgbClr val="F8FF2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H</a:t>
                </a:r>
              </a:p>
            </p:txBody>
          </p:sp>
          <p:sp>
            <p:nvSpPr>
              <p:cNvPr id="99371" name="Oval 43"/>
              <p:cNvSpPr>
                <a:spLocks/>
              </p:cNvSpPr>
              <p:nvPr/>
            </p:nvSpPr>
            <p:spPr bwMode="auto">
              <a:xfrm>
                <a:off x="817" y="1544"/>
                <a:ext cx="326" cy="29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</a:t>
                </a:r>
              </a:p>
            </p:txBody>
          </p:sp>
          <p:sp>
            <p:nvSpPr>
              <p:cNvPr id="99372" name="AutoShape 44"/>
              <p:cNvSpPr>
                <a:spLocks/>
              </p:cNvSpPr>
              <p:nvPr/>
            </p:nvSpPr>
            <p:spPr bwMode="auto">
              <a:xfrm>
                <a:off x="0" y="1472"/>
                <a:ext cx="633" cy="440"/>
              </a:xfrm>
              <a:prstGeom prst="roundRect">
                <a:avLst>
                  <a:gd name="adj" fmla="val 27269"/>
                </a:avLst>
              </a:prstGeom>
              <a:solidFill>
                <a:srgbClr val="1F7CF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  <a:r>
                  <a:rPr lang="en-US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 </a:t>
                </a:r>
              </a:p>
            </p:txBody>
          </p:sp>
          <p:sp>
            <p:nvSpPr>
              <p:cNvPr id="99373" name="Rectangle 45"/>
              <p:cNvSpPr>
                <a:spLocks/>
              </p:cNvSpPr>
              <p:nvPr/>
            </p:nvSpPr>
            <p:spPr bwMode="auto">
              <a:xfrm>
                <a:off x="694" y="0"/>
                <a:ext cx="572" cy="1400"/>
              </a:xfrm>
              <a:prstGeom prst="rect">
                <a:avLst/>
              </a:prstGeom>
              <a:solidFill>
                <a:srgbClr val="FF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NH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  <a:p>
                <a:pPr marL="80364" algn="ctr">
                  <a:tabLst>
                    <a:tab pos="366104" algn="l"/>
                  </a:tabLst>
                </a:pPr>
                <a:r>
                  <a:rPr lang="en-US" sz="17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CH</a:t>
                </a:r>
                <a:r>
                  <a:rPr lang="en-US" b="1" baseline="-60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2</a:t>
                </a:r>
              </a:p>
            </p:txBody>
          </p:sp>
        </p:grpSp>
        <p:sp>
          <p:nvSpPr>
            <p:cNvPr id="99374" name="Line 46"/>
            <p:cNvSpPr>
              <a:spLocks noChangeShapeType="1"/>
            </p:cNvSpPr>
            <p:nvPr/>
          </p:nvSpPr>
          <p:spPr bwMode="auto">
            <a:xfrm rot="10800000" flipH="1">
              <a:off x="976" y="651"/>
              <a:ext cx="0" cy="499"/>
            </a:xfrm>
            <a:prstGeom prst="line">
              <a:avLst/>
            </a:prstGeom>
            <a:noFill/>
            <a:ln w="50800">
              <a:solidFill>
                <a:srgbClr val="2D00FA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9838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ChangeArrowheads="1"/>
          </p:cNvSpPr>
          <p:nvPr>
            <p:ph type="title"/>
          </p:nvPr>
        </p:nvSpPr>
        <p:spPr>
          <a:xfrm>
            <a:off x="-26789" y="-8930"/>
            <a:ext cx="9188648" cy="82153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Amino Acids</a:t>
            </a:r>
          </a:p>
        </p:txBody>
      </p:sp>
      <p:sp>
        <p:nvSpPr>
          <p:cNvPr id="100354" name="Rectangle 2"/>
          <p:cNvSpPr>
            <a:spLocks noChangeArrowheads="1"/>
          </p:cNvSpPr>
          <p:nvPr>
            <p:ph type="body" idx="1"/>
          </p:nvPr>
        </p:nvSpPr>
        <p:spPr>
          <a:xfrm>
            <a:off x="482203" y="910828"/>
            <a:ext cx="8313539" cy="1232297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1800" dirty="0"/>
              <a:t>Not all amino acids can be manufactured by our body.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1800" dirty="0"/>
              <a:t>Ten must be obtained from our diet. These are called </a:t>
            </a:r>
            <a:r>
              <a:rPr lang="en-US" sz="1800" b="1" dirty="0">
                <a:solidFill>
                  <a:srgbClr val="2D00FA"/>
                </a:solidFill>
              </a:rPr>
              <a:t>essential amino acids.</a:t>
            </a:r>
            <a:endParaRPr lang="en-US" sz="1800" b="1" dirty="0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 </a:t>
            </a:r>
            <a:r>
              <a:rPr lang="en-US" sz="1800" dirty="0"/>
              <a:t>The essential amino acids are marked by </a:t>
            </a:r>
            <a:r>
              <a:rPr lang="en-US" sz="1800" b="1" dirty="0">
                <a:ea typeface="ＭＳ Ｐゴシック" charset="0"/>
                <a:cs typeface="Lucida Grande" charset="0"/>
              </a:rPr>
              <a:t>◆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</p:txBody>
      </p:sp>
      <p:grpSp>
        <p:nvGrpSpPr>
          <p:cNvPr id="100355" name="Group 3"/>
          <p:cNvGrpSpPr>
            <a:grpSpLocks/>
          </p:cNvGrpSpPr>
          <p:nvPr/>
        </p:nvGrpSpPr>
        <p:grpSpPr bwMode="auto">
          <a:xfrm>
            <a:off x="1089422" y="1535906"/>
            <a:ext cx="8360420" cy="4955977"/>
            <a:chOff x="0" y="0"/>
            <a:chExt cx="7490" cy="4440"/>
          </a:xfrm>
        </p:grpSpPr>
        <p:pic>
          <p:nvPicPr>
            <p:cNvPr id="100434" name="Picture 8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" y="0"/>
              <a:ext cx="2762" cy="2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100356" name="Group 4"/>
          <p:cNvGraphicFramePr>
            <a:graphicFrameLocks noGrp="1"/>
          </p:cNvGraphicFramePr>
          <p:nvPr/>
        </p:nvGraphicFramePr>
        <p:xfrm>
          <a:off x="1089422" y="2321719"/>
          <a:ext cx="5857875" cy="4170168"/>
        </p:xfrm>
        <a:graphic>
          <a:graphicData uri="http://schemas.openxmlformats.org/drawingml/2006/table">
            <a:tbl>
              <a:tblPr/>
              <a:tblGrid>
                <a:gridCol w="1952253"/>
                <a:gridCol w="1952253"/>
                <a:gridCol w="1953369"/>
              </a:tblGrid>
              <a:tr h="59940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17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Amino acids occurring in proteins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D6B">
                        <a:alpha val="49803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Alanine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Glycine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Proline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51764"/>
                      </a:srgbClr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Arginine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◆Histidine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Serine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</a:tr>
              <a:tr h="511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Asparagine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◆Isoleucine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◆Threonine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Aspartic acid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◆Leucine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◆Tryptophan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Cysteine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◆Lysine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◆Tyrosine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Glutamine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◆Methionine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◆Valine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3F0D">
                        <a:alpha val="47842"/>
                      </a:srgbClr>
                    </a:solidFill>
                  </a:tcPr>
                </a:tc>
              </a:tr>
              <a:tr h="508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Glutamic acid</a:t>
                      </a:r>
                    </a:p>
                  </a:txBody>
                  <a:tcPr marL="26789" marR="26789" marT="26789" marB="26789" anchor="ctr" horzOverflow="overflow">
                    <a:lnL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Lucida Grande" charset="0"/>
                          <a:sym typeface="Arial" charset="0"/>
                        </a:rPr>
                        <a:t>◆Phenylalanine</a:t>
                      </a: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endParaRPr kumimoji="0" lang="en-US" sz="1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0"/>
                        <a:cs typeface="Arial" charset="0"/>
                        <a:sym typeface="Arial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C8111">
                        <a:alpha val="49803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515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2153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Polypeptides</a:t>
            </a:r>
          </a:p>
        </p:txBody>
      </p:sp>
      <p:sp>
        <p:nvSpPr>
          <p:cNvPr id="101378" name="Rectangle 2"/>
          <p:cNvSpPr>
            <a:spLocks noChangeArrowheads="1"/>
          </p:cNvSpPr>
          <p:nvPr>
            <p:ph type="body" idx="1"/>
          </p:nvPr>
        </p:nvSpPr>
        <p:spPr>
          <a:xfrm>
            <a:off x="366117" y="1053703"/>
            <a:ext cx="8090297" cy="2125266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</a:t>
            </a:r>
            <a:r>
              <a:rPr lang="en-US" sz="1800" b="1" dirty="0">
                <a:solidFill>
                  <a:srgbClr val="2D00FA"/>
                </a:solidFill>
              </a:rPr>
              <a:t>polypeptide</a:t>
            </a:r>
            <a:r>
              <a:rPr lang="en-US" sz="1800" dirty="0"/>
              <a:t> chain is formed when amino acids are linked together via peptide bonds to form long chains.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9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The process of joining amino acids is called </a:t>
            </a:r>
            <a:r>
              <a:rPr lang="en-US" sz="1800" b="1" dirty="0">
                <a:solidFill>
                  <a:srgbClr val="2D00FA"/>
                </a:solidFill>
              </a:rPr>
              <a:t>condensation</a:t>
            </a:r>
            <a:r>
              <a:rPr lang="en-US" sz="1800" dirty="0"/>
              <a:t>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9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polypeptide chain may contain several hundred amino acids.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9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polypeptide chain may be functional by itself, or may need to be joined to other polypeptide chains to become functional.</a:t>
            </a:r>
          </a:p>
        </p:txBody>
      </p:sp>
      <p:grpSp>
        <p:nvGrpSpPr>
          <p:cNvPr id="101379" name="Group 3"/>
          <p:cNvGrpSpPr>
            <a:grpSpLocks/>
          </p:cNvGrpSpPr>
          <p:nvPr/>
        </p:nvGrpSpPr>
        <p:grpSpPr bwMode="auto">
          <a:xfrm>
            <a:off x="53578" y="3393281"/>
            <a:ext cx="9044658" cy="1585020"/>
            <a:chOff x="0" y="0"/>
            <a:chExt cx="8103" cy="1420"/>
          </a:xfrm>
        </p:grpSpPr>
        <p:sp>
          <p:nvSpPr>
            <p:cNvPr id="101380" name="AutoShape 4"/>
            <p:cNvSpPr>
              <a:spLocks/>
            </p:cNvSpPr>
            <p:nvPr/>
          </p:nvSpPr>
          <p:spPr bwMode="auto">
            <a:xfrm rot="-5400000">
              <a:off x="6530" y="769"/>
              <a:ext cx="65" cy="4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82000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1" name="Rectangle 5"/>
            <p:cNvSpPr>
              <a:spLocks/>
            </p:cNvSpPr>
            <p:nvPr/>
          </p:nvSpPr>
          <p:spPr bwMode="auto">
            <a:xfrm rot="5400000">
              <a:off x="7095" y="709"/>
              <a:ext cx="410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2" name="Rectangle 6"/>
            <p:cNvSpPr>
              <a:spLocks/>
            </p:cNvSpPr>
            <p:nvPr/>
          </p:nvSpPr>
          <p:spPr bwMode="auto">
            <a:xfrm rot="5400000">
              <a:off x="7095" y="1155"/>
              <a:ext cx="410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3" name="Rectangle 7"/>
            <p:cNvSpPr>
              <a:spLocks/>
            </p:cNvSpPr>
            <p:nvPr/>
          </p:nvSpPr>
          <p:spPr bwMode="auto">
            <a:xfrm>
              <a:off x="7360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4" name="Rectangle 8"/>
            <p:cNvSpPr>
              <a:spLocks/>
            </p:cNvSpPr>
            <p:nvPr/>
          </p:nvSpPr>
          <p:spPr bwMode="auto">
            <a:xfrm>
              <a:off x="6931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5" name="AutoShape 9"/>
            <p:cNvSpPr>
              <a:spLocks/>
            </p:cNvSpPr>
            <p:nvPr/>
          </p:nvSpPr>
          <p:spPr bwMode="auto">
            <a:xfrm>
              <a:off x="7542" y="799"/>
              <a:ext cx="561" cy="332"/>
            </a:xfrm>
            <a:prstGeom prst="roundRect">
              <a:avLst>
                <a:gd name="adj" fmla="val 36241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6" name="Oval 10"/>
            <p:cNvSpPr>
              <a:spLocks/>
            </p:cNvSpPr>
            <p:nvPr/>
          </p:nvSpPr>
          <p:spPr bwMode="auto">
            <a:xfrm>
              <a:off x="7185" y="1197"/>
              <a:ext cx="224" cy="223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7" name="Oval 11"/>
            <p:cNvSpPr>
              <a:spLocks/>
            </p:cNvSpPr>
            <p:nvPr/>
          </p:nvSpPr>
          <p:spPr bwMode="auto">
            <a:xfrm>
              <a:off x="7185" y="854"/>
              <a:ext cx="224" cy="2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8" name="AutoShape 12"/>
            <p:cNvSpPr>
              <a:spLocks/>
            </p:cNvSpPr>
            <p:nvPr/>
          </p:nvSpPr>
          <p:spPr bwMode="auto">
            <a:xfrm>
              <a:off x="6623" y="799"/>
              <a:ext cx="435" cy="332"/>
            </a:xfrm>
            <a:prstGeom prst="roundRect">
              <a:avLst>
                <a:gd name="adj" fmla="val 36241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89" name="Rectangle 13"/>
            <p:cNvSpPr>
              <a:spLocks/>
            </p:cNvSpPr>
            <p:nvPr/>
          </p:nvSpPr>
          <p:spPr bwMode="auto">
            <a:xfrm rot="-5400000">
              <a:off x="7264" y="200"/>
              <a:ext cx="280" cy="488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0" name="Rectangle 14"/>
            <p:cNvSpPr>
              <a:spLocks/>
            </p:cNvSpPr>
            <p:nvPr/>
          </p:nvSpPr>
          <p:spPr bwMode="auto">
            <a:xfrm>
              <a:off x="7160" y="520"/>
              <a:ext cx="280" cy="256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1" name="AutoShape 15"/>
            <p:cNvSpPr>
              <a:spLocks/>
            </p:cNvSpPr>
            <p:nvPr/>
          </p:nvSpPr>
          <p:spPr bwMode="auto">
            <a:xfrm rot="-5400000">
              <a:off x="4862" y="769"/>
              <a:ext cx="65" cy="4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82000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2" name="Rectangle 16"/>
            <p:cNvSpPr>
              <a:spLocks/>
            </p:cNvSpPr>
            <p:nvPr/>
          </p:nvSpPr>
          <p:spPr bwMode="auto">
            <a:xfrm rot="5400000">
              <a:off x="5436" y="709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3" name="Rectangle 17"/>
            <p:cNvSpPr>
              <a:spLocks/>
            </p:cNvSpPr>
            <p:nvPr/>
          </p:nvSpPr>
          <p:spPr bwMode="auto">
            <a:xfrm rot="5400000">
              <a:off x="5436" y="1155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4" name="Rectangle 18"/>
            <p:cNvSpPr>
              <a:spLocks/>
            </p:cNvSpPr>
            <p:nvPr/>
          </p:nvSpPr>
          <p:spPr bwMode="auto">
            <a:xfrm>
              <a:off x="5702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5" name="Rectangle 19"/>
            <p:cNvSpPr>
              <a:spLocks/>
            </p:cNvSpPr>
            <p:nvPr/>
          </p:nvSpPr>
          <p:spPr bwMode="auto">
            <a:xfrm>
              <a:off x="5273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6" name="AutoShape 20"/>
            <p:cNvSpPr>
              <a:spLocks/>
            </p:cNvSpPr>
            <p:nvPr/>
          </p:nvSpPr>
          <p:spPr bwMode="auto">
            <a:xfrm>
              <a:off x="5883" y="799"/>
              <a:ext cx="562" cy="332"/>
            </a:xfrm>
            <a:prstGeom prst="roundRect">
              <a:avLst>
                <a:gd name="adj" fmla="val 36241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7" name="Oval 21"/>
            <p:cNvSpPr>
              <a:spLocks/>
            </p:cNvSpPr>
            <p:nvPr/>
          </p:nvSpPr>
          <p:spPr bwMode="auto">
            <a:xfrm>
              <a:off x="5527" y="1197"/>
              <a:ext cx="223" cy="223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8" name="Oval 22"/>
            <p:cNvSpPr>
              <a:spLocks/>
            </p:cNvSpPr>
            <p:nvPr/>
          </p:nvSpPr>
          <p:spPr bwMode="auto">
            <a:xfrm>
              <a:off x="5527" y="854"/>
              <a:ext cx="223" cy="2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99" name="AutoShape 23"/>
            <p:cNvSpPr>
              <a:spLocks/>
            </p:cNvSpPr>
            <p:nvPr/>
          </p:nvSpPr>
          <p:spPr bwMode="auto">
            <a:xfrm>
              <a:off x="4965" y="799"/>
              <a:ext cx="435" cy="332"/>
            </a:xfrm>
            <a:prstGeom prst="roundRect">
              <a:avLst>
                <a:gd name="adj" fmla="val 36241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0" name="Rectangle 24"/>
            <p:cNvSpPr>
              <a:spLocks/>
            </p:cNvSpPr>
            <p:nvPr/>
          </p:nvSpPr>
          <p:spPr bwMode="auto">
            <a:xfrm>
              <a:off x="5512" y="288"/>
              <a:ext cx="280" cy="488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1" name="AutoShape 25"/>
            <p:cNvSpPr>
              <a:spLocks/>
            </p:cNvSpPr>
            <p:nvPr/>
          </p:nvSpPr>
          <p:spPr bwMode="auto">
            <a:xfrm rot="-5400000">
              <a:off x="3222" y="768"/>
              <a:ext cx="66" cy="4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82000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2" name="Rectangle 26"/>
            <p:cNvSpPr>
              <a:spLocks/>
            </p:cNvSpPr>
            <p:nvPr/>
          </p:nvSpPr>
          <p:spPr bwMode="auto">
            <a:xfrm rot="5400000">
              <a:off x="3787" y="709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3" name="Rectangle 27"/>
            <p:cNvSpPr>
              <a:spLocks/>
            </p:cNvSpPr>
            <p:nvPr/>
          </p:nvSpPr>
          <p:spPr bwMode="auto">
            <a:xfrm rot="5400000">
              <a:off x="3787" y="1155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4" name="Rectangle 28"/>
            <p:cNvSpPr>
              <a:spLocks/>
            </p:cNvSpPr>
            <p:nvPr/>
          </p:nvSpPr>
          <p:spPr bwMode="auto">
            <a:xfrm>
              <a:off x="4053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5" name="Rectangle 29"/>
            <p:cNvSpPr>
              <a:spLocks/>
            </p:cNvSpPr>
            <p:nvPr/>
          </p:nvSpPr>
          <p:spPr bwMode="auto">
            <a:xfrm>
              <a:off x="3624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6" name="AutoShape 30"/>
            <p:cNvSpPr>
              <a:spLocks/>
            </p:cNvSpPr>
            <p:nvPr/>
          </p:nvSpPr>
          <p:spPr bwMode="auto">
            <a:xfrm>
              <a:off x="4234" y="799"/>
              <a:ext cx="562" cy="332"/>
            </a:xfrm>
            <a:prstGeom prst="roundRect">
              <a:avLst>
                <a:gd name="adj" fmla="val 36241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7" name="Oval 31"/>
            <p:cNvSpPr>
              <a:spLocks/>
            </p:cNvSpPr>
            <p:nvPr/>
          </p:nvSpPr>
          <p:spPr bwMode="auto">
            <a:xfrm>
              <a:off x="3878" y="1197"/>
              <a:ext cx="223" cy="223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8" name="Oval 32"/>
            <p:cNvSpPr>
              <a:spLocks/>
            </p:cNvSpPr>
            <p:nvPr/>
          </p:nvSpPr>
          <p:spPr bwMode="auto">
            <a:xfrm>
              <a:off x="3878" y="854"/>
              <a:ext cx="223" cy="2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09" name="AutoShape 33"/>
            <p:cNvSpPr>
              <a:spLocks/>
            </p:cNvSpPr>
            <p:nvPr/>
          </p:nvSpPr>
          <p:spPr bwMode="auto">
            <a:xfrm>
              <a:off x="3316" y="799"/>
              <a:ext cx="435" cy="332"/>
            </a:xfrm>
            <a:prstGeom prst="roundRect">
              <a:avLst>
                <a:gd name="adj" fmla="val 36241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0" name="Rectangle 34"/>
            <p:cNvSpPr>
              <a:spLocks/>
            </p:cNvSpPr>
            <p:nvPr/>
          </p:nvSpPr>
          <p:spPr bwMode="auto">
            <a:xfrm>
              <a:off x="3856" y="0"/>
              <a:ext cx="280" cy="776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1" name="AutoShape 35"/>
            <p:cNvSpPr>
              <a:spLocks/>
            </p:cNvSpPr>
            <p:nvPr/>
          </p:nvSpPr>
          <p:spPr bwMode="auto">
            <a:xfrm rot="-5400000">
              <a:off x="1564" y="768"/>
              <a:ext cx="66" cy="4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82000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2" name="Rectangle 36"/>
            <p:cNvSpPr>
              <a:spLocks/>
            </p:cNvSpPr>
            <p:nvPr/>
          </p:nvSpPr>
          <p:spPr bwMode="auto">
            <a:xfrm rot="5400000">
              <a:off x="2129" y="709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3" name="Rectangle 37"/>
            <p:cNvSpPr>
              <a:spLocks/>
            </p:cNvSpPr>
            <p:nvPr/>
          </p:nvSpPr>
          <p:spPr bwMode="auto">
            <a:xfrm rot="5400000">
              <a:off x="2129" y="1155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4" name="Rectangle 38"/>
            <p:cNvSpPr>
              <a:spLocks/>
            </p:cNvSpPr>
            <p:nvPr/>
          </p:nvSpPr>
          <p:spPr bwMode="auto">
            <a:xfrm>
              <a:off x="2395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5" name="Rectangle 39"/>
            <p:cNvSpPr>
              <a:spLocks/>
            </p:cNvSpPr>
            <p:nvPr/>
          </p:nvSpPr>
          <p:spPr bwMode="auto">
            <a:xfrm>
              <a:off x="1966" y="938"/>
              <a:ext cx="411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6" name="AutoShape 40"/>
            <p:cNvSpPr>
              <a:spLocks/>
            </p:cNvSpPr>
            <p:nvPr/>
          </p:nvSpPr>
          <p:spPr bwMode="auto">
            <a:xfrm>
              <a:off x="2576" y="799"/>
              <a:ext cx="562" cy="332"/>
            </a:xfrm>
            <a:prstGeom prst="roundRect">
              <a:avLst>
                <a:gd name="adj" fmla="val 36241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7" name="Oval 41"/>
            <p:cNvSpPr>
              <a:spLocks/>
            </p:cNvSpPr>
            <p:nvPr/>
          </p:nvSpPr>
          <p:spPr bwMode="auto">
            <a:xfrm>
              <a:off x="2220" y="1197"/>
              <a:ext cx="223" cy="223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8" name="Oval 42"/>
            <p:cNvSpPr>
              <a:spLocks/>
            </p:cNvSpPr>
            <p:nvPr/>
          </p:nvSpPr>
          <p:spPr bwMode="auto">
            <a:xfrm>
              <a:off x="2220" y="854"/>
              <a:ext cx="223" cy="2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9" name="AutoShape 43"/>
            <p:cNvSpPr>
              <a:spLocks/>
            </p:cNvSpPr>
            <p:nvPr/>
          </p:nvSpPr>
          <p:spPr bwMode="auto">
            <a:xfrm>
              <a:off x="1658" y="799"/>
              <a:ext cx="435" cy="332"/>
            </a:xfrm>
            <a:prstGeom prst="roundRect">
              <a:avLst>
                <a:gd name="adj" fmla="val 36241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0" name="Rectangle 44"/>
            <p:cNvSpPr>
              <a:spLocks/>
            </p:cNvSpPr>
            <p:nvPr/>
          </p:nvSpPr>
          <p:spPr bwMode="auto">
            <a:xfrm rot="-5400000">
              <a:off x="2304" y="200"/>
              <a:ext cx="280" cy="488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1" name="Rectangle 45"/>
            <p:cNvSpPr>
              <a:spLocks/>
            </p:cNvSpPr>
            <p:nvPr/>
          </p:nvSpPr>
          <p:spPr bwMode="auto">
            <a:xfrm>
              <a:off x="2200" y="520"/>
              <a:ext cx="280" cy="256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2" name="Rectangle 46"/>
            <p:cNvSpPr>
              <a:spLocks/>
            </p:cNvSpPr>
            <p:nvPr/>
          </p:nvSpPr>
          <p:spPr bwMode="auto">
            <a:xfrm rot="5400000">
              <a:off x="471" y="709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3" name="Rectangle 47"/>
            <p:cNvSpPr>
              <a:spLocks/>
            </p:cNvSpPr>
            <p:nvPr/>
          </p:nvSpPr>
          <p:spPr bwMode="auto">
            <a:xfrm rot="5400000">
              <a:off x="471" y="1155"/>
              <a:ext cx="409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4" name="Rectangle 48"/>
            <p:cNvSpPr>
              <a:spLocks/>
            </p:cNvSpPr>
            <p:nvPr/>
          </p:nvSpPr>
          <p:spPr bwMode="auto">
            <a:xfrm>
              <a:off x="737" y="938"/>
              <a:ext cx="410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5" name="Rectangle 49"/>
            <p:cNvSpPr>
              <a:spLocks/>
            </p:cNvSpPr>
            <p:nvPr/>
          </p:nvSpPr>
          <p:spPr bwMode="auto">
            <a:xfrm>
              <a:off x="308" y="938"/>
              <a:ext cx="410" cy="54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6" name="AutoShape 50"/>
            <p:cNvSpPr>
              <a:spLocks/>
            </p:cNvSpPr>
            <p:nvPr/>
          </p:nvSpPr>
          <p:spPr bwMode="auto">
            <a:xfrm>
              <a:off x="918" y="799"/>
              <a:ext cx="562" cy="332"/>
            </a:xfrm>
            <a:prstGeom prst="roundRect">
              <a:avLst>
                <a:gd name="adj" fmla="val 36241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7" name="Oval 51"/>
            <p:cNvSpPr>
              <a:spLocks/>
            </p:cNvSpPr>
            <p:nvPr/>
          </p:nvSpPr>
          <p:spPr bwMode="auto">
            <a:xfrm>
              <a:off x="561" y="1197"/>
              <a:ext cx="224" cy="223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8" name="Oval 52"/>
            <p:cNvSpPr>
              <a:spLocks/>
            </p:cNvSpPr>
            <p:nvPr/>
          </p:nvSpPr>
          <p:spPr bwMode="auto">
            <a:xfrm>
              <a:off x="561" y="854"/>
              <a:ext cx="224" cy="22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29" name="AutoShape 53"/>
            <p:cNvSpPr>
              <a:spLocks/>
            </p:cNvSpPr>
            <p:nvPr/>
          </p:nvSpPr>
          <p:spPr bwMode="auto">
            <a:xfrm>
              <a:off x="0" y="799"/>
              <a:ext cx="435" cy="332"/>
            </a:xfrm>
            <a:prstGeom prst="roundRect">
              <a:avLst>
                <a:gd name="adj" fmla="val 36241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30" name="Rectangle 54"/>
            <p:cNvSpPr>
              <a:spLocks/>
            </p:cNvSpPr>
            <p:nvPr/>
          </p:nvSpPr>
          <p:spPr bwMode="auto">
            <a:xfrm>
              <a:off x="536" y="288"/>
              <a:ext cx="280" cy="488"/>
            </a:xfrm>
            <a:prstGeom prst="rect">
              <a:avLst/>
            </a:prstGeom>
            <a:solidFill>
              <a:srgbClr val="FF00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1431" name="Group 55"/>
          <p:cNvGrpSpPr>
            <a:grpSpLocks/>
          </p:cNvGrpSpPr>
          <p:nvPr/>
        </p:nvGrpSpPr>
        <p:grpSpPr bwMode="auto">
          <a:xfrm>
            <a:off x="1419820" y="4517306"/>
            <a:ext cx="6268641" cy="1679897"/>
            <a:chOff x="0" y="0"/>
            <a:chExt cx="5616" cy="1504"/>
          </a:xfrm>
        </p:grpSpPr>
        <p:sp>
          <p:nvSpPr>
            <p:cNvPr id="101432" name="Rectangle 56"/>
            <p:cNvSpPr>
              <a:spLocks/>
            </p:cNvSpPr>
            <p:nvPr/>
          </p:nvSpPr>
          <p:spPr bwMode="auto">
            <a:xfrm>
              <a:off x="1016" y="960"/>
              <a:ext cx="3784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diagram above represents a polypeptide chain. The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peptide bonds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between amino acids are indicated with arrows.</a:t>
              </a:r>
            </a:p>
          </p:txBody>
        </p:sp>
        <p:grpSp>
          <p:nvGrpSpPr>
            <p:cNvPr id="101433" name="Group 57"/>
            <p:cNvGrpSpPr>
              <a:grpSpLocks/>
            </p:cNvGrpSpPr>
            <p:nvPr/>
          </p:nvGrpSpPr>
          <p:grpSpPr bwMode="auto">
            <a:xfrm>
              <a:off x="0" y="0"/>
              <a:ext cx="5616" cy="728"/>
              <a:chOff x="0" y="0"/>
              <a:chExt cx="5616" cy="728"/>
            </a:xfrm>
          </p:grpSpPr>
          <p:sp>
            <p:nvSpPr>
              <p:cNvPr id="101434" name="Line 58"/>
              <p:cNvSpPr>
                <a:spLocks noChangeShapeType="1"/>
              </p:cNvSpPr>
              <p:nvPr/>
            </p:nvSpPr>
            <p:spPr bwMode="auto">
              <a:xfrm>
                <a:off x="341" y="24"/>
                <a:ext cx="0" cy="364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5" name="Rectangle 59"/>
              <p:cNvSpPr>
                <a:spLocks/>
              </p:cNvSpPr>
              <p:nvPr/>
            </p:nvSpPr>
            <p:spPr bwMode="auto">
              <a:xfrm>
                <a:off x="0" y="416"/>
                <a:ext cx="688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89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Peptide bond</a:t>
                </a:r>
              </a:p>
            </p:txBody>
          </p:sp>
          <p:sp>
            <p:nvSpPr>
              <p:cNvPr id="101436" name="Line 60"/>
              <p:cNvSpPr>
                <a:spLocks noChangeShapeType="1"/>
              </p:cNvSpPr>
              <p:nvPr/>
            </p:nvSpPr>
            <p:spPr bwMode="auto">
              <a:xfrm>
                <a:off x="2029" y="24"/>
                <a:ext cx="0" cy="364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7" name="Line 61"/>
              <p:cNvSpPr>
                <a:spLocks noChangeShapeType="1"/>
              </p:cNvSpPr>
              <p:nvPr/>
            </p:nvSpPr>
            <p:spPr bwMode="auto">
              <a:xfrm>
                <a:off x="5277" y="24"/>
                <a:ext cx="0" cy="364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8" name="Rectangle 62"/>
              <p:cNvSpPr>
                <a:spLocks/>
              </p:cNvSpPr>
              <p:nvPr/>
            </p:nvSpPr>
            <p:spPr bwMode="auto">
              <a:xfrm>
                <a:off x="1624" y="392"/>
                <a:ext cx="688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89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Peptide bond</a:t>
                </a:r>
              </a:p>
            </p:txBody>
          </p:sp>
          <p:sp>
            <p:nvSpPr>
              <p:cNvPr id="101439" name="Rectangle 63"/>
              <p:cNvSpPr>
                <a:spLocks/>
              </p:cNvSpPr>
              <p:nvPr/>
            </p:nvSpPr>
            <p:spPr bwMode="auto">
              <a:xfrm>
                <a:off x="4928" y="392"/>
                <a:ext cx="688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89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Peptide bond</a:t>
                </a:r>
              </a:p>
            </p:txBody>
          </p:sp>
          <p:sp>
            <p:nvSpPr>
              <p:cNvPr id="101440" name="Line 64"/>
              <p:cNvSpPr>
                <a:spLocks noChangeShapeType="1"/>
              </p:cNvSpPr>
              <p:nvPr/>
            </p:nvSpPr>
            <p:spPr bwMode="auto">
              <a:xfrm>
                <a:off x="3653" y="0"/>
                <a:ext cx="0" cy="364"/>
              </a:xfrm>
              <a:prstGeom prst="line">
                <a:avLst/>
              </a:prstGeom>
              <a:noFill/>
              <a:ln w="50800">
                <a:solidFill>
                  <a:srgbClr val="FF0017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1" name="Rectangle 65"/>
              <p:cNvSpPr>
                <a:spLocks/>
              </p:cNvSpPr>
              <p:nvPr/>
            </p:nvSpPr>
            <p:spPr bwMode="auto">
              <a:xfrm>
                <a:off x="3248" y="368"/>
                <a:ext cx="688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89000"/>
                  </a:lnSpc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Peptide bond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17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Condensation &amp; Hydrolysis</a:t>
            </a:r>
          </a:p>
        </p:txBody>
      </p:sp>
      <p:sp>
        <p:nvSpPr>
          <p:cNvPr id="102402" name="Rectangle 2"/>
          <p:cNvSpPr>
            <a:spLocks noChangeArrowheads="1"/>
          </p:cNvSpPr>
          <p:nvPr>
            <p:ph type="body" idx="1"/>
          </p:nvPr>
        </p:nvSpPr>
        <p:spPr>
          <a:xfrm>
            <a:off x="526852" y="1589484"/>
            <a:ext cx="4330898" cy="4366617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Condensation</a:t>
            </a:r>
            <a:endParaRPr lang="en-US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Amino acids are </a:t>
            </a:r>
            <a:r>
              <a:rPr lang="en-US" sz="1800" b="1" dirty="0">
                <a:solidFill>
                  <a:srgbClr val="2D00FA"/>
                </a:solidFill>
              </a:rPr>
              <a:t>joined</a:t>
            </a:r>
            <a:r>
              <a:rPr lang="en-US" sz="1800" dirty="0"/>
              <a:t> together to form peptide or polypeptide chains.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water molecule is released.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Hydrolysis</a:t>
            </a:r>
            <a:endParaRPr lang="en-US" b="1" dirty="0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Polypeptide chains are </a:t>
            </a:r>
            <a:r>
              <a:rPr lang="en-US" sz="1800" b="1" dirty="0">
                <a:solidFill>
                  <a:srgbClr val="2D00FA"/>
                </a:solidFill>
              </a:rPr>
              <a:t>broken</a:t>
            </a:r>
            <a:r>
              <a:rPr lang="en-US" sz="1800" b="1" dirty="0"/>
              <a:t> </a:t>
            </a:r>
            <a:r>
              <a:rPr lang="en-US" sz="1800" b="1" dirty="0">
                <a:solidFill>
                  <a:srgbClr val="2D00FA"/>
                </a:solidFill>
              </a:rPr>
              <a:t>down</a:t>
            </a:r>
            <a:r>
              <a:rPr lang="en-US" sz="1800" dirty="0"/>
              <a:t> into smaller peptide chains or simple amino acids.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water molecule provides a hydrogen and hydroxyl group.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Example: digestion</a:t>
            </a:r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5097735" y="1403077"/>
            <a:ext cx="3643313" cy="4920258"/>
            <a:chOff x="0" y="0"/>
            <a:chExt cx="3264" cy="4407"/>
          </a:xfrm>
        </p:grpSpPr>
        <p:sp>
          <p:nvSpPr>
            <p:cNvPr id="102404" name="Rectangle 4"/>
            <p:cNvSpPr>
              <a:spLocks/>
            </p:cNvSpPr>
            <p:nvPr/>
          </p:nvSpPr>
          <p:spPr bwMode="auto">
            <a:xfrm>
              <a:off x="1064" y="0"/>
              <a:ext cx="872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amino acids</a:t>
              </a:r>
            </a:p>
          </p:txBody>
        </p:sp>
        <p:sp>
          <p:nvSpPr>
            <p:cNvPr id="102405" name="Rectangle 5"/>
            <p:cNvSpPr>
              <a:spLocks/>
            </p:cNvSpPr>
            <p:nvPr/>
          </p:nvSpPr>
          <p:spPr bwMode="auto">
            <a:xfrm>
              <a:off x="923" y="4143"/>
              <a:ext cx="1328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Dipeptide + H</a:t>
              </a:r>
              <a:r>
                <a:rPr lang="en-US" sz="1400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102406" name="Rectangle 6"/>
            <p:cNvSpPr>
              <a:spLocks/>
            </p:cNvSpPr>
            <p:nvPr/>
          </p:nvSpPr>
          <p:spPr bwMode="auto">
            <a:xfrm>
              <a:off x="1212" y="2982"/>
              <a:ext cx="741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90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Peptide bond</a:t>
              </a:r>
            </a:p>
          </p:txBody>
        </p:sp>
        <p:sp>
          <p:nvSpPr>
            <p:cNvPr id="102407" name="Rectangle 7"/>
            <p:cNvSpPr>
              <a:spLocks/>
            </p:cNvSpPr>
            <p:nvPr/>
          </p:nvSpPr>
          <p:spPr bwMode="auto">
            <a:xfrm rot="-5400000">
              <a:off x="1650" y="1814"/>
              <a:ext cx="9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82000B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Hydrolysis</a:t>
              </a:r>
            </a:p>
          </p:txBody>
        </p:sp>
        <p:sp>
          <p:nvSpPr>
            <p:cNvPr id="102408" name="Rectangle 8"/>
            <p:cNvSpPr>
              <a:spLocks/>
            </p:cNvSpPr>
            <p:nvPr/>
          </p:nvSpPr>
          <p:spPr bwMode="auto">
            <a:xfrm>
              <a:off x="2694" y="2336"/>
              <a:ext cx="472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  <a:r>
                <a:rPr lang="en-US" sz="1400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102409" name="Rectangle 9"/>
            <p:cNvSpPr>
              <a:spLocks/>
            </p:cNvSpPr>
            <p:nvPr/>
          </p:nvSpPr>
          <p:spPr bwMode="auto">
            <a:xfrm rot="5400000">
              <a:off x="572" y="3441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0" name="Rectangle 10"/>
            <p:cNvSpPr>
              <a:spLocks/>
            </p:cNvSpPr>
            <p:nvPr/>
          </p:nvSpPr>
          <p:spPr bwMode="auto">
            <a:xfrm rot="5400000">
              <a:off x="572" y="3906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1" name="Rectangle 11"/>
            <p:cNvSpPr>
              <a:spLocks/>
            </p:cNvSpPr>
            <p:nvPr/>
          </p:nvSpPr>
          <p:spPr bwMode="auto">
            <a:xfrm>
              <a:off x="845" y="3678"/>
              <a:ext cx="399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2" name="Rectangle 12"/>
            <p:cNvSpPr>
              <a:spLocks/>
            </p:cNvSpPr>
            <p:nvPr/>
          </p:nvSpPr>
          <p:spPr bwMode="auto">
            <a:xfrm>
              <a:off x="427" y="3678"/>
              <a:ext cx="400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3" name="AutoShape 13"/>
            <p:cNvSpPr>
              <a:spLocks/>
            </p:cNvSpPr>
            <p:nvPr/>
          </p:nvSpPr>
          <p:spPr bwMode="auto">
            <a:xfrm>
              <a:off x="1021" y="3534"/>
              <a:ext cx="547" cy="345"/>
            </a:xfrm>
            <a:prstGeom prst="roundRect">
              <a:avLst>
                <a:gd name="adj" fmla="val 34755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4" name="Oval 14"/>
            <p:cNvSpPr>
              <a:spLocks/>
            </p:cNvSpPr>
            <p:nvPr/>
          </p:nvSpPr>
          <p:spPr bwMode="auto">
            <a:xfrm>
              <a:off x="674" y="3948"/>
              <a:ext cx="218" cy="232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5" name="Oval 15"/>
            <p:cNvSpPr>
              <a:spLocks/>
            </p:cNvSpPr>
            <p:nvPr/>
          </p:nvSpPr>
          <p:spPr bwMode="auto">
            <a:xfrm>
              <a:off x="674" y="3590"/>
              <a:ext cx="218" cy="23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6" name="AutoShape 16"/>
            <p:cNvSpPr>
              <a:spLocks/>
            </p:cNvSpPr>
            <p:nvPr/>
          </p:nvSpPr>
          <p:spPr bwMode="auto">
            <a:xfrm>
              <a:off x="128" y="3534"/>
              <a:ext cx="423" cy="345"/>
            </a:xfrm>
            <a:prstGeom prst="roundRect">
              <a:avLst>
                <a:gd name="adj" fmla="val 34755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7" name="Rectangle 17"/>
            <p:cNvSpPr>
              <a:spLocks/>
            </p:cNvSpPr>
            <p:nvPr/>
          </p:nvSpPr>
          <p:spPr bwMode="auto">
            <a:xfrm>
              <a:off x="633" y="3117"/>
              <a:ext cx="296" cy="333"/>
            </a:xfrm>
            <a:prstGeom prst="rect">
              <a:avLst/>
            </a:prstGeom>
            <a:solidFill>
              <a:srgbClr val="FF00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8" name="Line 18"/>
            <p:cNvSpPr>
              <a:spLocks noChangeShapeType="1"/>
            </p:cNvSpPr>
            <p:nvPr/>
          </p:nvSpPr>
          <p:spPr bwMode="auto">
            <a:xfrm>
              <a:off x="1589" y="3521"/>
              <a:ext cx="0" cy="328"/>
            </a:xfrm>
            <a:prstGeom prst="lin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9" name="Line 19"/>
            <p:cNvSpPr>
              <a:spLocks noChangeShapeType="1"/>
            </p:cNvSpPr>
            <p:nvPr/>
          </p:nvSpPr>
          <p:spPr bwMode="auto">
            <a:xfrm>
              <a:off x="1656" y="3521"/>
              <a:ext cx="0" cy="328"/>
            </a:xfrm>
            <a:prstGeom prst="lin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0" name="Line 20"/>
            <p:cNvSpPr>
              <a:spLocks noChangeShapeType="1"/>
            </p:cNvSpPr>
            <p:nvPr/>
          </p:nvSpPr>
          <p:spPr bwMode="auto">
            <a:xfrm>
              <a:off x="1789" y="3521"/>
              <a:ext cx="0" cy="328"/>
            </a:xfrm>
            <a:prstGeom prst="lin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1" name="Line 21"/>
            <p:cNvSpPr>
              <a:spLocks noChangeShapeType="1"/>
            </p:cNvSpPr>
            <p:nvPr/>
          </p:nvSpPr>
          <p:spPr bwMode="auto">
            <a:xfrm>
              <a:off x="1723" y="3521"/>
              <a:ext cx="0" cy="328"/>
            </a:xfrm>
            <a:prstGeom prst="lin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2" name="Line 22"/>
            <p:cNvSpPr>
              <a:spLocks noChangeShapeType="1"/>
            </p:cNvSpPr>
            <p:nvPr/>
          </p:nvSpPr>
          <p:spPr bwMode="auto">
            <a:xfrm>
              <a:off x="2380" y="1130"/>
              <a:ext cx="0" cy="1748"/>
            </a:xfrm>
            <a:prstGeom prst="line">
              <a:avLst/>
            </a:prstGeom>
            <a:noFill/>
            <a:ln w="1143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3" name="Line 23"/>
            <p:cNvSpPr>
              <a:spLocks noChangeShapeType="1"/>
            </p:cNvSpPr>
            <p:nvPr/>
          </p:nvSpPr>
          <p:spPr bwMode="auto">
            <a:xfrm rot="10800000">
              <a:off x="713" y="1128"/>
              <a:ext cx="1" cy="1870"/>
            </a:xfrm>
            <a:prstGeom prst="line">
              <a:avLst/>
            </a:prstGeom>
            <a:noFill/>
            <a:ln w="1143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4" name="Line 24"/>
            <p:cNvSpPr>
              <a:spLocks noChangeShapeType="1"/>
            </p:cNvSpPr>
            <p:nvPr/>
          </p:nvSpPr>
          <p:spPr bwMode="auto">
            <a:xfrm rot="10800000" flipH="1">
              <a:off x="1665" y="3366"/>
              <a:ext cx="8" cy="265"/>
            </a:xfrm>
            <a:prstGeom prst="line">
              <a:avLst/>
            </a:prstGeom>
            <a:noFill/>
            <a:ln w="38100">
              <a:solidFill>
                <a:srgbClr val="2D00FA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5" name="AutoShape 25"/>
            <p:cNvSpPr>
              <a:spLocks/>
            </p:cNvSpPr>
            <p:nvPr/>
          </p:nvSpPr>
          <p:spPr bwMode="auto">
            <a:xfrm>
              <a:off x="2544" y="2348"/>
              <a:ext cx="464" cy="352"/>
            </a:xfrm>
            <a:custGeom>
              <a:avLst/>
              <a:gdLst/>
              <a:ahLst/>
              <a:cxnLst/>
              <a:rect l="0" t="0" r="r" b="b"/>
              <a:pathLst>
                <a:path w="21600" h="20142">
                  <a:moveTo>
                    <a:pt x="21600" y="19886"/>
                  </a:moveTo>
                  <a:cubicBezTo>
                    <a:pt x="2592" y="21600"/>
                    <a:pt x="1728" y="15086"/>
                    <a:pt x="0" y="0"/>
                  </a:cubicBezTo>
                </a:path>
              </a:pathLst>
            </a:custGeom>
            <a:noFill/>
            <a:ln w="63500">
              <a:solidFill>
                <a:srgbClr val="2D00FA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6" name="Rectangle 26"/>
            <p:cNvSpPr>
              <a:spLocks/>
            </p:cNvSpPr>
            <p:nvPr/>
          </p:nvSpPr>
          <p:spPr bwMode="auto">
            <a:xfrm rot="-5400000">
              <a:off x="-62" y="1782"/>
              <a:ext cx="12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82000B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Condensation</a:t>
              </a:r>
            </a:p>
          </p:txBody>
        </p:sp>
        <p:sp>
          <p:nvSpPr>
            <p:cNvPr id="102427" name="Rectangle 27"/>
            <p:cNvSpPr>
              <a:spLocks/>
            </p:cNvSpPr>
            <p:nvPr/>
          </p:nvSpPr>
          <p:spPr bwMode="auto">
            <a:xfrm rot="5400000">
              <a:off x="2268" y="3377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8" name="Rectangle 28"/>
            <p:cNvSpPr>
              <a:spLocks/>
            </p:cNvSpPr>
            <p:nvPr/>
          </p:nvSpPr>
          <p:spPr bwMode="auto">
            <a:xfrm rot="5400000">
              <a:off x="2268" y="3842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29" name="Rectangle 29"/>
            <p:cNvSpPr>
              <a:spLocks/>
            </p:cNvSpPr>
            <p:nvPr/>
          </p:nvSpPr>
          <p:spPr bwMode="auto">
            <a:xfrm>
              <a:off x="2541" y="3614"/>
              <a:ext cx="399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0" name="Rectangle 30"/>
            <p:cNvSpPr>
              <a:spLocks/>
            </p:cNvSpPr>
            <p:nvPr/>
          </p:nvSpPr>
          <p:spPr bwMode="auto">
            <a:xfrm>
              <a:off x="2123" y="3614"/>
              <a:ext cx="400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1" name="AutoShape 31"/>
            <p:cNvSpPr>
              <a:spLocks/>
            </p:cNvSpPr>
            <p:nvPr/>
          </p:nvSpPr>
          <p:spPr bwMode="auto">
            <a:xfrm>
              <a:off x="2717" y="3470"/>
              <a:ext cx="547" cy="345"/>
            </a:xfrm>
            <a:prstGeom prst="roundRect">
              <a:avLst>
                <a:gd name="adj" fmla="val 34755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2" name="Oval 32"/>
            <p:cNvSpPr>
              <a:spLocks/>
            </p:cNvSpPr>
            <p:nvPr/>
          </p:nvSpPr>
          <p:spPr bwMode="auto">
            <a:xfrm>
              <a:off x="2370" y="3884"/>
              <a:ext cx="218" cy="232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3" name="Oval 33"/>
            <p:cNvSpPr>
              <a:spLocks/>
            </p:cNvSpPr>
            <p:nvPr/>
          </p:nvSpPr>
          <p:spPr bwMode="auto">
            <a:xfrm>
              <a:off x="2370" y="3526"/>
              <a:ext cx="218" cy="23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4" name="AutoShape 34"/>
            <p:cNvSpPr>
              <a:spLocks/>
            </p:cNvSpPr>
            <p:nvPr/>
          </p:nvSpPr>
          <p:spPr bwMode="auto">
            <a:xfrm>
              <a:off x="1824" y="3470"/>
              <a:ext cx="423" cy="345"/>
            </a:xfrm>
            <a:prstGeom prst="roundRect">
              <a:avLst>
                <a:gd name="adj" fmla="val 34755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5" name="Rectangle 35"/>
            <p:cNvSpPr>
              <a:spLocks/>
            </p:cNvSpPr>
            <p:nvPr/>
          </p:nvSpPr>
          <p:spPr bwMode="auto">
            <a:xfrm>
              <a:off x="2329" y="3053"/>
              <a:ext cx="296" cy="333"/>
            </a:xfrm>
            <a:prstGeom prst="rect">
              <a:avLst/>
            </a:prstGeom>
            <a:solidFill>
              <a:srgbClr val="FF00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6" name="Rectangle 36"/>
            <p:cNvSpPr>
              <a:spLocks/>
            </p:cNvSpPr>
            <p:nvPr/>
          </p:nvSpPr>
          <p:spPr bwMode="auto">
            <a:xfrm rot="5400000">
              <a:off x="444" y="329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7" name="Rectangle 37"/>
            <p:cNvSpPr>
              <a:spLocks/>
            </p:cNvSpPr>
            <p:nvPr/>
          </p:nvSpPr>
          <p:spPr bwMode="auto">
            <a:xfrm rot="5400000">
              <a:off x="444" y="794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8" name="Rectangle 38"/>
            <p:cNvSpPr>
              <a:spLocks/>
            </p:cNvSpPr>
            <p:nvPr/>
          </p:nvSpPr>
          <p:spPr bwMode="auto">
            <a:xfrm>
              <a:off x="717" y="566"/>
              <a:ext cx="399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39" name="Rectangle 39"/>
            <p:cNvSpPr>
              <a:spLocks/>
            </p:cNvSpPr>
            <p:nvPr/>
          </p:nvSpPr>
          <p:spPr bwMode="auto">
            <a:xfrm>
              <a:off x="299" y="566"/>
              <a:ext cx="400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0" name="AutoShape 40"/>
            <p:cNvSpPr>
              <a:spLocks/>
            </p:cNvSpPr>
            <p:nvPr/>
          </p:nvSpPr>
          <p:spPr bwMode="auto">
            <a:xfrm>
              <a:off x="893" y="422"/>
              <a:ext cx="547" cy="345"/>
            </a:xfrm>
            <a:prstGeom prst="roundRect">
              <a:avLst>
                <a:gd name="adj" fmla="val 34755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1" name="Oval 41"/>
            <p:cNvSpPr>
              <a:spLocks/>
            </p:cNvSpPr>
            <p:nvPr/>
          </p:nvSpPr>
          <p:spPr bwMode="auto">
            <a:xfrm>
              <a:off x="546" y="836"/>
              <a:ext cx="218" cy="232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2" name="Oval 42"/>
            <p:cNvSpPr>
              <a:spLocks/>
            </p:cNvSpPr>
            <p:nvPr/>
          </p:nvSpPr>
          <p:spPr bwMode="auto">
            <a:xfrm>
              <a:off x="546" y="478"/>
              <a:ext cx="218" cy="23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3" name="AutoShape 43"/>
            <p:cNvSpPr>
              <a:spLocks/>
            </p:cNvSpPr>
            <p:nvPr/>
          </p:nvSpPr>
          <p:spPr bwMode="auto">
            <a:xfrm>
              <a:off x="0" y="422"/>
              <a:ext cx="423" cy="345"/>
            </a:xfrm>
            <a:prstGeom prst="roundRect">
              <a:avLst>
                <a:gd name="adj" fmla="val 34755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4" name="Rectangle 44"/>
            <p:cNvSpPr>
              <a:spLocks/>
            </p:cNvSpPr>
            <p:nvPr/>
          </p:nvSpPr>
          <p:spPr bwMode="auto">
            <a:xfrm>
              <a:off x="505" y="5"/>
              <a:ext cx="296" cy="333"/>
            </a:xfrm>
            <a:prstGeom prst="rect">
              <a:avLst/>
            </a:prstGeom>
            <a:solidFill>
              <a:srgbClr val="FF00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5" name="Rectangle 45"/>
            <p:cNvSpPr>
              <a:spLocks/>
            </p:cNvSpPr>
            <p:nvPr/>
          </p:nvSpPr>
          <p:spPr bwMode="auto">
            <a:xfrm rot="5400000">
              <a:off x="2108" y="329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6" name="Rectangle 46"/>
            <p:cNvSpPr>
              <a:spLocks/>
            </p:cNvSpPr>
            <p:nvPr/>
          </p:nvSpPr>
          <p:spPr bwMode="auto">
            <a:xfrm rot="5400000">
              <a:off x="2108" y="794"/>
              <a:ext cx="427" cy="53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7" name="Rectangle 47"/>
            <p:cNvSpPr>
              <a:spLocks/>
            </p:cNvSpPr>
            <p:nvPr/>
          </p:nvSpPr>
          <p:spPr bwMode="auto">
            <a:xfrm>
              <a:off x="2381" y="566"/>
              <a:ext cx="399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8" name="Rectangle 48"/>
            <p:cNvSpPr>
              <a:spLocks/>
            </p:cNvSpPr>
            <p:nvPr/>
          </p:nvSpPr>
          <p:spPr bwMode="auto">
            <a:xfrm>
              <a:off x="1963" y="566"/>
              <a:ext cx="400" cy="57"/>
            </a:xfrm>
            <a:prstGeom prst="rect">
              <a:avLst/>
            </a:prstGeom>
            <a:solidFill>
              <a:srgbClr val="B3B3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49" name="AutoShape 49"/>
            <p:cNvSpPr>
              <a:spLocks/>
            </p:cNvSpPr>
            <p:nvPr/>
          </p:nvSpPr>
          <p:spPr bwMode="auto">
            <a:xfrm>
              <a:off x="2557" y="422"/>
              <a:ext cx="547" cy="345"/>
            </a:xfrm>
            <a:prstGeom prst="roundRect">
              <a:avLst>
                <a:gd name="adj" fmla="val 34755"/>
              </a:avLst>
            </a:prstGeom>
            <a:solidFill>
              <a:srgbClr val="52FF6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50" name="Oval 50"/>
            <p:cNvSpPr>
              <a:spLocks/>
            </p:cNvSpPr>
            <p:nvPr/>
          </p:nvSpPr>
          <p:spPr bwMode="auto">
            <a:xfrm>
              <a:off x="2210" y="836"/>
              <a:ext cx="218" cy="232"/>
            </a:xfrm>
            <a:prstGeom prst="ellipse">
              <a:avLst/>
            </a:prstGeom>
            <a:solidFill>
              <a:srgbClr val="F8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51" name="Oval 51"/>
            <p:cNvSpPr>
              <a:spLocks/>
            </p:cNvSpPr>
            <p:nvPr/>
          </p:nvSpPr>
          <p:spPr bwMode="auto">
            <a:xfrm>
              <a:off x="2210" y="478"/>
              <a:ext cx="218" cy="23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52" name="AutoShape 52"/>
            <p:cNvSpPr>
              <a:spLocks/>
            </p:cNvSpPr>
            <p:nvPr/>
          </p:nvSpPr>
          <p:spPr bwMode="auto">
            <a:xfrm>
              <a:off x="1664" y="422"/>
              <a:ext cx="423" cy="345"/>
            </a:xfrm>
            <a:prstGeom prst="roundRect">
              <a:avLst>
                <a:gd name="adj" fmla="val 34755"/>
              </a:avLst>
            </a:prstGeom>
            <a:solidFill>
              <a:srgbClr val="1F7CFB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53" name="Rectangle 53"/>
            <p:cNvSpPr>
              <a:spLocks/>
            </p:cNvSpPr>
            <p:nvPr/>
          </p:nvSpPr>
          <p:spPr bwMode="auto">
            <a:xfrm>
              <a:off x="2169" y="5"/>
              <a:ext cx="296" cy="333"/>
            </a:xfrm>
            <a:prstGeom prst="rect">
              <a:avLst/>
            </a:prstGeom>
            <a:solidFill>
              <a:srgbClr val="FF00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03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>
            <a:spLocks noChangeArrowheads="1"/>
          </p:cNvSpPr>
          <p:nvPr>
            <p:ph type="title"/>
          </p:nvPr>
        </p:nvSpPr>
        <p:spPr>
          <a:xfrm>
            <a:off x="-26789" y="0"/>
            <a:ext cx="9188648" cy="85725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Condensation &amp; Hydrolysis</a:t>
            </a:r>
          </a:p>
        </p:txBody>
      </p:sp>
      <p:sp>
        <p:nvSpPr>
          <p:cNvPr id="103426" name="Rectangle 2"/>
          <p:cNvSpPr>
            <a:spLocks/>
          </p:cNvSpPr>
          <p:nvPr/>
        </p:nvSpPr>
        <p:spPr bwMode="auto">
          <a:xfrm>
            <a:off x="7362527" y="5424785"/>
            <a:ext cx="134838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22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+ H</a:t>
            </a:r>
            <a:r>
              <a:rPr lang="en-US" sz="2200" baseline="-60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22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grpSp>
        <p:nvGrpSpPr>
          <p:cNvPr id="103523" name="Group 99"/>
          <p:cNvGrpSpPr>
            <a:grpSpLocks/>
          </p:cNvGrpSpPr>
          <p:nvPr/>
        </p:nvGrpSpPr>
        <p:grpSpPr bwMode="auto">
          <a:xfrm>
            <a:off x="339328" y="1053703"/>
            <a:ext cx="4259461" cy="1946672"/>
            <a:chOff x="304" y="944"/>
            <a:chExt cx="3816" cy="1744"/>
          </a:xfrm>
        </p:grpSpPr>
        <p:sp>
          <p:nvSpPr>
            <p:cNvPr id="103428" name="Rectangle 4"/>
            <p:cNvSpPr>
              <a:spLocks/>
            </p:cNvSpPr>
            <p:nvPr/>
          </p:nvSpPr>
          <p:spPr bwMode="auto">
            <a:xfrm>
              <a:off x="1296" y="944"/>
              <a:ext cx="2824" cy="1696"/>
            </a:xfrm>
            <a:prstGeom prst="rect">
              <a:avLst/>
            </a:prstGeom>
            <a:solidFill>
              <a:srgbClr val="D45DFC">
                <a:alpha val="34901"/>
              </a:srgbClr>
            </a:solidFill>
            <a:ln w="25400">
              <a:solidFill>
                <a:srgbClr val="16007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22" name="Group 98"/>
            <p:cNvGrpSpPr>
              <a:grpSpLocks/>
            </p:cNvGrpSpPr>
            <p:nvPr/>
          </p:nvGrpSpPr>
          <p:grpSpPr bwMode="auto">
            <a:xfrm>
              <a:off x="1427" y="1129"/>
              <a:ext cx="2653" cy="1559"/>
              <a:chOff x="1427" y="1129"/>
              <a:chExt cx="2653" cy="1559"/>
            </a:xfrm>
          </p:grpSpPr>
          <p:sp>
            <p:nvSpPr>
              <p:cNvPr id="103430" name="Rectangle 6"/>
              <p:cNvSpPr>
                <a:spLocks/>
              </p:cNvSpPr>
              <p:nvPr/>
            </p:nvSpPr>
            <p:spPr bwMode="auto">
              <a:xfrm>
                <a:off x="1906" y="1688"/>
                <a:ext cx="42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N</a:t>
                </a:r>
              </a:p>
            </p:txBody>
          </p:sp>
          <p:sp>
            <p:nvSpPr>
              <p:cNvPr id="103431" name="Rectangle 7"/>
              <p:cNvSpPr>
                <a:spLocks/>
              </p:cNvSpPr>
              <p:nvPr/>
            </p:nvSpPr>
            <p:spPr bwMode="auto">
              <a:xfrm>
                <a:off x="1464" y="2061"/>
                <a:ext cx="42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432" name="Rectangle 8"/>
              <p:cNvSpPr>
                <a:spLocks/>
              </p:cNvSpPr>
              <p:nvPr/>
            </p:nvSpPr>
            <p:spPr bwMode="auto">
              <a:xfrm>
                <a:off x="1427" y="1373"/>
                <a:ext cx="42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433" name="Rectangle 9"/>
              <p:cNvSpPr>
                <a:spLocks/>
              </p:cNvSpPr>
              <p:nvPr/>
            </p:nvSpPr>
            <p:spPr bwMode="auto">
              <a:xfrm>
                <a:off x="2455" y="1688"/>
                <a:ext cx="40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C</a:t>
                </a:r>
              </a:p>
            </p:txBody>
          </p:sp>
          <p:sp>
            <p:nvSpPr>
              <p:cNvPr id="103434" name="Rectangle 10"/>
              <p:cNvSpPr>
                <a:spLocks/>
              </p:cNvSpPr>
              <p:nvPr/>
            </p:nvSpPr>
            <p:spPr bwMode="auto">
              <a:xfrm>
                <a:off x="3001" y="1688"/>
                <a:ext cx="40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C</a:t>
                </a:r>
              </a:p>
            </p:txBody>
          </p:sp>
          <p:sp>
            <p:nvSpPr>
              <p:cNvPr id="103435" name="Rectangle 11"/>
              <p:cNvSpPr>
                <a:spLocks/>
              </p:cNvSpPr>
              <p:nvPr/>
            </p:nvSpPr>
            <p:spPr bwMode="auto">
              <a:xfrm>
                <a:off x="2454" y="2234"/>
                <a:ext cx="42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436" name="Rectangle 12"/>
              <p:cNvSpPr>
                <a:spLocks/>
              </p:cNvSpPr>
              <p:nvPr/>
            </p:nvSpPr>
            <p:spPr bwMode="auto">
              <a:xfrm>
                <a:off x="2462" y="1129"/>
                <a:ext cx="40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solidFill>
                      <a:srgbClr val="FF0017"/>
                    </a:solidFill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R</a:t>
                </a:r>
              </a:p>
            </p:txBody>
          </p:sp>
          <p:sp>
            <p:nvSpPr>
              <p:cNvPr id="103437" name="Rectangle 13"/>
              <p:cNvSpPr>
                <a:spLocks/>
              </p:cNvSpPr>
              <p:nvPr/>
            </p:nvSpPr>
            <p:spPr bwMode="auto">
              <a:xfrm>
                <a:off x="3404" y="1265"/>
                <a:ext cx="427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O</a:t>
                </a:r>
              </a:p>
            </p:txBody>
          </p:sp>
          <p:sp>
            <p:nvSpPr>
              <p:cNvPr id="103438" name="Rectangle 14"/>
              <p:cNvSpPr>
                <a:spLocks/>
              </p:cNvSpPr>
              <p:nvPr/>
            </p:nvSpPr>
            <p:spPr bwMode="auto">
              <a:xfrm>
                <a:off x="3364" y="2069"/>
                <a:ext cx="716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solidFill>
                      <a:srgbClr val="2D00FA"/>
                    </a:solidFill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OH</a:t>
                </a:r>
              </a:p>
            </p:txBody>
          </p:sp>
          <p:sp>
            <p:nvSpPr>
              <p:cNvPr id="103439" name="Line 15"/>
              <p:cNvSpPr>
                <a:spLocks noChangeShapeType="1"/>
              </p:cNvSpPr>
              <p:nvPr/>
            </p:nvSpPr>
            <p:spPr bwMode="auto">
              <a:xfrm rot="10800000" flipH="1">
                <a:off x="2248" y="1842"/>
                <a:ext cx="233" cy="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0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2787" y="1842"/>
                <a:ext cx="233" cy="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1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1776" y="1966"/>
                <a:ext cx="173" cy="13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2" name="Line 18"/>
              <p:cNvSpPr>
                <a:spLocks noChangeShapeType="1"/>
              </p:cNvSpPr>
              <p:nvPr/>
            </p:nvSpPr>
            <p:spPr bwMode="auto">
              <a:xfrm>
                <a:off x="1757" y="1637"/>
                <a:ext cx="165" cy="139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3" name="Line 19"/>
              <p:cNvSpPr>
                <a:spLocks noChangeShapeType="1"/>
              </p:cNvSpPr>
              <p:nvPr/>
            </p:nvSpPr>
            <p:spPr bwMode="auto">
              <a:xfrm flipH="1">
                <a:off x="2622" y="2011"/>
                <a:ext cx="6" cy="19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4" name="Line 20"/>
              <p:cNvSpPr>
                <a:spLocks noChangeShapeType="1"/>
              </p:cNvSpPr>
              <p:nvPr/>
            </p:nvSpPr>
            <p:spPr bwMode="auto">
              <a:xfrm flipH="1">
                <a:off x="2626" y="1417"/>
                <a:ext cx="2" cy="187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5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3298" y="1528"/>
                <a:ext cx="141" cy="155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6" name="Line 22"/>
              <p:cNvSpPr>
                <a:spLocks noChangeShapeType="1"/>
              </p:cNvSpPr>
              <p:nvPr/>
            </p:nvSpPr>
            <p:spPr bwMode="auto">
              <a:xfrm rot="10800000" flipH="1">
                <a:off x="3355" y="1571"/>
                <a:ext cx="142" cy="154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7" name="Line 23"/>
              <p:cNvSpPr>
                <a:spLocks noChangeShapeType="1"/>
              </p:cNvSpPr>
              <p:nvPr/>
            </p:nvSpPr>
            <p:spPr bwMode="auto">
              <a:xfrm>
                <a:off x="3299" y="1963"/>
                <a:ext cx="150" cy="150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48" name="Rectangle 24"/>
            <p:cNvSpPr>
              <a:spLocks/>
            </p:cNvSpPr>
            <p:nvPr/>
          </p:nvSpPr>
          <p:spPr bwMode="auto">
            <a:xfrm>
              <a:off x="304" y="1559"/>
              <a:ext cx="744" cy="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9000"/>
                </a:lnSpc>
                <a:tabLst>
                  <a:tab pos="366104" algn="l"/>
                </a:tabLst>
              </a:pPr>
              <a:r>
                <a:rPr lang="en-US" sz="15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Two amino acids</a:t>
              </a:r>
            </a:p>
          </p:txBody>
        </p:sp>
      </p:grpSp>
      <p:grpSp>
        <p:nvGrpSpPr>
          <p:cNvPr id="103527" name="Group 103"/>
          <p:cNvGrpSpPr>
            <a:grpSpLocks/>
          </p:cNvGrpSpPr>
          <p:nvPr/>
        </p:nvGrpSpPr>
        <p:grpSpPr bwMode="auto">
          <a:xfrm>
            <a:off x="464344" y="2860849"/>
            <a:ext cx="6875859" cy="3836417"/>
            <a:chOff x="416" y="2563"/>
            <a:chExt cx="6160" cy="3437"/>
          </a:xfrm>
        </p:grpSpPr>
        <p:sp>
          <p:nvSpPr>
            <p:cNvPr id="103450" name="Line 26"/>
            <p:cNvSpPr>
              <a:spLocks noChangeShapeType="1"/>
            </p:cNvSpPr>
            <p:nvPr/>
          </p:nvSpPr>
          <p:spPr bwMode="auto">
            <a:xfrm rot="10800000">
              <a:off x="3247" y="2563"/>
              <a:ext cx="21" cy="1556"/>
            </a:xfrm>
            <a:prstGeom prst="line">
              <a:avLst/>
            </a:prstGeom>
            <a:noFill/>
            <a:ln w="215900">
              <a:solidFill>
                <a:srgbClr val="FF0017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51" name="Rectangle 27"/>
            <p:cNvSpPr>
              <a:spLocks/>
            </p:cNvSpPr>
            <p:nvPr/>
          </p:nvSpPr>
          <p:spPr bwMode="auto">
            <a:xfrm>
              <a:off x="1848" y="4191"/>
              <a:ext cx="4728" cy="1696"/>
            </a:xfrm>
            <a:prstGeom prst="rect">
              <a:avLst/>
            </a:prstGeom>
            <a:solidFill>
              <a:srgbClr val="FDCD6B">
                <a:alpha val="48627"/>
              </a:srgbClr>
            </a:solidFill>
            <a:ln w="25400">
              <a:solidFill>
                <a:srgbClr val="803F0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26" name="Group 102"/>
            <p:cNvGrpSpPr>
              <a:grpSpLocks/>
            </p:cNvGrpSpPr>
            <p:nvPr/>
          </p:nvGrpSpPr>
          <p:grpSpPr bwMode="auto">
            <a:xfrm>
              <a:off x="2049" y="4292"/>
              <a:ext cx="4431" cy="1708"/>
              <a:chOff x="2049" y="4292"/>
              <a:chExt cx="4431" cy="1708"/>
            </a:xfrm>
          </p:grpSpPr>
          <p:grpSp>
            <p:nvGrpSpPr>
              <p:cNvPr id="103453" name="Group 29"/>
              <p:cNvGrpSpPr>
                <a:grpSpLocks/>
              </p:cNvGrpSpPr>
              <p:nvPr/>
            </p:nvGrpSpPr>
            <p:grpSpPr bwMode="auto">
              <a:xfrm>
                <a:off x="3931" y="4927"/>
                <a:ext cx="396" cy="219"/>
                <a:chOff x="0" y="0"/>
                <a:chExt cx="395" cy="217"/>
              </a:xfrm>
            </p:grpSpPr>
            <p:sp>
              <p:nvSpPr>
                <p:cNvPr id="103454" name="Line 30"/>
                <p:cNvSpPr>
                  <a:spLocks noChangeShapeType="1"/>
                </p:cNvSpPr>
                <p:nvPr/>
              </p:nvSpPr>
              <p:spPr bwMode="auto">
                <a:xfrm rot="10800000">
                  <a:off x="0" y="0"/>
                  <a:ext cx="0" cy="217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55" name="Line 31"/>
                <p:cNvSpPr>
                  <a:spLocks noChangeShapeType="1"/>
                </p:cNvSpPr>
                <p:nvPr/>
              </p:nvSpPr>
              <p:spPr bwMode="auto">
                <a:xfrm rot="10800000">
                  <a:off x="97" y="0"/>
                  <a:ext cx="0" cy="217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56" name="Line 32"/>
                <p:cNvSpPr>
                  <a:spLocks noChangeShapeType="1"/>
                </p:cNvSpPr>
                <p:nvPr/>
              </p:nvSpPr>
              <p:spPr bwMode="auto">
                <a:xfrm rot="10800000">
                  <a:off x="195" y="0"/>
                  <a:ext cx="0" cy="217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57" name="Line 3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92" y="0"/>
                  <a:ext cx="0" cy="217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58" name="Line 3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90" y="0"/>
                  <a:ext cx="0" cy="217"/>
                </a:xfrm>
                <a:prstGeom prst="line">
                  <a:avLst/>
                </a:prstGeom>
                <a:noFill/>
                <a:ln w="50800">
                  <a:solidFill>
                    <a:srgbClr val="FF00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3525" name="Group 101"/>
              <p:cNvGrpSpPr>
                <a:grpSpLocks/>
              </p:cNvGrpSpPr>
              <p:nvPr/>
            </p:nvGrpSpPr>
            <p:grpSpPr bwMode="auto">
              <a:xfrm>
                <a:off x="2049" y="4292"/>
                <a:ext cx="1887" cy="1660"/>
                <a:chOff x="2049" y="4292"/>
                <a:chExt cx="1887" cy="1660"/>
              </a:xfrm>
            </p:grpSpPr>
            <p:sp>
              <p:nvSpPr>
                <p:cNvPr id="103460" name="Rectangle 36"/>
                <p:cNvSpPr>
                  <a:spLocks/>
                </p:cNvSpPr>
                <p:nvPr/>
              </p:nvSpPr>
              <p:spPr bwMode="auto">
                <a:xfrm>
                  <a:off x="2514" y="4841"/>
                  <a:ext cx="41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N</a:t>
                  </a:r>
                </a:p>
              </p:txBody>
            </p:sp>
            <p:sp>
              <p:nvSpPr>
                <p:cNvPr id="103461" name="Rectangle 37"/>
                <p:cNvSpPr>
                  <a:spLocks/>
                </p:cNvSpPr>
                <p:nvPr/>
              </p:nvSpPr>
              <p:spPr bwMode="auto">
                <a:xfrm>
                  <a:off x="2049" y="5216"/>
                  <a:ext cx="416" cy="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H</a:t>
                  </a:r>
                </a:p>
              </p:txBody>
            </p:sp>
            <p:sp>
              <p:nvSpPr>
                <p:cNvPr id="103462" name="Rectangle 38"/>
                <p:cNvSpPr>
                  <a:spLocks/>
                </p:cNvSpPr>
                <p:nvPr/>
              </p:nvSpPr>
              <p:spPr bwMode="auto">
                <a:xfrm>
                  <a:off x="2049" y="4494"/>
                  <a:ext cx="416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H</a:t>
                  </a:r>
                </a:p>
              </p:txBody>
            </p:sp>
            <p:sp>
              <p:nvSpPr>
                <p:cNvPr id="103463" name="Rectangle 39"/>
                <p:cNvSpPr>
                  <a:spLocks/>
                </p:cNvSpPr>
                <p:nvPr/>
              </p:nvSpPr>
              <p:spPr bwMode="auto">
                <a:xfrm>
                  <a:off x="3032" y="4841"/>
                  <a:ext cx="397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C</a:t>
                  </a:r>
                </a:p>
              </p:txBody>
            </p:sp>
            <p:sp>
              <p:nvSpPr>
                <p:cNvPr id="103464" name="Rectangle 40"/>
                <p:cNvSpPr>
                  <a:spLocks/>
                </p:cNvSpPr>
                <p:nvPr/>
              </p:nvSpPr>
              <p:spPr bwMode="auto">
                <a:xfrm>
                  <a:off x="3527" y="4841"/>
                  <a:ext cx="398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C</a:t>
                  </a:r>
                </a:p>
              </p:txBody>
            </p:sp>
            <p:sp>
              <p:nvSpPr>
                <p:cNvPr id="103465" name="Rectangle 41"/>
                <p:cNvSpPr>
                  <a:spLocks/>
                </p:cNvSpPr>
                <p:nvPr/>
              </p:nvSpPr>
              <p:spPr bwMode="auto">
                <a:xfrm>
                  <a:off x="3039" y="5448"/>
                  <a:ext cx="416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H</a:t>
                  </a:r>
                </a:p>
              </p:txBody>
            </p:sp>
            <p:sp>
              <p:nvSpPr>
                <p:cNvPr id="103466" name="Rectangle 42"/>
                <p:cNvSpPr>
                  <a:spLocks/>
                </p:cNvSpPr>
                <p:nvPr/>
              </p:nvSpPr>
              <p:spPr bwMode="auto">
                <a:xfrm>
                  <a:off x="3047" y="4295"/>
                  <a:ext cx="397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solidFill>
                        <a:srgbClr val="FF0017"/>
                      </a:solidFill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R</a:t>
                  </a:r>
                </a:p>
              </p:txBody>
            </p:sp>
            <p:sp>
              <p:nvSpPr>
                <p:cNvPr id="103467" name="Rectangle 43"/>
                <p:cNvSpPr>
                  <a:spLocks/>
                </p:cNvSpPr>
                <p:nvPr/>
              </p:nvSpPr>
              <p:spPr bwMode="auto">
                <a:xfrm>
                  <a:off x="3519" y="4292"/>
                  <a:ext cx="417" cy="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O</a:t>
                  </a:r>
                </a:p>
              </p:txBody>
            </p:sp>
            <p:sp>
              <p:nvSpPr>
                <p:cNvPr id="103468" name="Line 4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824" y="5011"/>
                  <a:ext cx="227" cy="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69" name="Line 4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325" y="5011"/>
                  <a:ext cx="227" cy="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70" name="Line 4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343" y="5166"/>
                  <a:ext cx="176" cy="134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71" name="Line 47"/>
                <p:cNvSpPr>
                  <a:spLocks noChangeShapeType="1"/>
                </p:cNvSpPr>
                <p:nvPr/>
              </p:nvSpPr>
              <p:spPr bwMode="auto">
                <a:xfrm>
                  <a:off x="2346" y="4787"/>
                  <a:ext cx="169" cy="14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72" name="Line 48"/>
                <p:cNvSpPr>
                  <a:spLocks noChangeShapeType="1"/>
                </p:cNvSpPr>
                <p:nvPr/>
              </p:nvSpPr>
              <p:spPr bwMode="auto">
                <a:xfrm>
                  <a:off x="3187" y="5188"/>
                  <a:ext cx="1" cy="227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73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3174" y="4631"/>
                  <a:ext cx="3" cy="21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03474" name="Group 50"/>
                <p:cNvGrpSpPr>
                  <a:grpSpLocks/>
                </p:cNvGrpSpPr>
                <p:nvPr/>
              </p:nvGrpSpPr>
              <p:grpSpPr bwMode="auto">
                <a:xfrm rot="5483936" flipH="1">
                  <a:off x="3555" y="4718"/>
                  <a:ext cx="217" cy="75"/>
                  <a:chOff x="0" y="0"/>
                  <a:chExt cx="216" cy="74"/>
                </a:xfrm>
              </p:grpSpPr>
              <p:sp>
                <p:nvSpPr>
                  <p:cNvPr id="103475" name="Line 51"/>
                  <p:cNvSpPr>
                    <a:spLocks noChangeShapeType="1"/>
                  </p:cNvSpPr>
                  <p:nvPr/>
                </p:nvSpPr>
                <p:spPr bwMode="auto">
                  <a:xfrm rot="10800000" flipH="1">
                    <a:off x="0" y="0"/>
                    <a:ext cx="216" cy="1"/>
                  </a:xfrm>
                  <a:prstGeom prst="line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476" name="Line 52"/>
                  <p:cNvSpPr>
                    <a:spLocks noChangeShapeType="1"/>
                  </p:cNvSpPr>
                  <p:nvPr/>
                </p:nvSpPr>
                <p:spPr bwMode="auto">
                  <a:xfrm rot="10800000" flipH="1">
                    <a:off x="0" y="73"/>
                    <a:ext cx="216" cy="1"/>
                  </a:xfrm>
                  <a:prstGeom prst="line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3524" name="Group 100"/>
              <p:cNvGrpSpPr>
                <a:grpSpLocks/>
              </p:cNvGrpSpPr>
              <p:nvPr/>
            </p:nvGrpSpPr>
            <p:grpSpPr bwMode="auto">
              <a:xfrm>
                <a:off x="4349" y="4338"/>
                <a:ext cx="2131" cy="1662"/>
                <a:chOff x="4349" y="4338"/>
                <a:chExt cx="2131" cy="1662"/>
              </a:xfrm>
            </p:grpSpPr>
            <p:sp>
              <p:nvSpPr>
                <p:cNvPr id="103478" name="Rectangle 54"/>
                <p:cNvSpPr>
                  <a:spLocks/>
                </p:cNvSpPr>
                <p:nvPr/>
              </p:nvSpPr>
              <p:spPr bwMode="auto">
                <a:xfrm>
                  <a:off x="4349" y="4890"/>
                  <a:ext cx="41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N</a:t>
                  </a:r>
                </a:p>
              </p:txBody>
            </p:sp>
            <p:sp>
              <p:nvSpPr>
                <p:cNvPr id="103479" name="Rectangle 55"/>
                <p:cNvSpPr>
                  <a:spLocks/>
                </p:cNvSpPr>
                <p:nvPr/>
              </p:nvSpPr>
              <p:spPr bwMode="auto">
                <a:xfrm>
                  <a:off x="4363" y="4338"/>
                  <a:ext cx="417" cy="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H</a:t>
                  </a:r>
                </a:p>
              </p:txBody>
            </p:sp>
            <p:sp>
              <p:nvSpPr>
                <p:cNvPr id="103480" name="Rectangle 56"/>
                <p:cNvSpPr>
                  <a:spLocks/>
                </p:cNvSpPr>
                <p:nvPr/>
              </p:nvSpPr>
              <p:spPr bwMode="auto">
                <a:xfrm>
                  <a:off x="4949" y="4890"/>
                  <a:ext cx="398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C</a:t>
                  </a:r>
                </a:p>
              </p:txBody>
            </p:sp>
            <p:sp>
              <p:nvSpPr>
                <p:cNvPr id="103481" name="Rectangle 57"/>
                <p:cNvSpPr>
                  <a:spLocks/>
                </p:cNvSpPr>
                <p:nvPr/>
              </p:nvSpPr>
              <p:spPr bwMode="auto">
                <a:xfrm>
                  <a:off x="5444" y="4890"/>
                  <a:ext cx="398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C</a:t>
                  </a:r>
                </a:p>
              </p:txBody>
            </p:sp>
            <p:sp>
              <p:nvSpPr>
                <p:cNvPr id="103482" name="Rectangle 58"/>
                <p:cNvSpPr>
                  <a:spLocks/>
                </p:cNvSpPr>
                <p:nvPr/>
              </p:nvSpPr>
              <p:spPr bwMode="auto">
                <a:xfrm>
                  <a:off x="4956" y="5496"/>
                  <a:ext cx="417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H</a:t>
                  </a:r>
                </a:p>
              </p:txBody>
            </p:sp>
            <p:sp>
              <p:nvSpPr>
                <p:cNvPr id="103483" name="Rectangle 59"/>
                <p:cNvSpPr>
                  <a:spLocks/>
                </p:cNvSpPr>
                <p:nvPr/>
              </p:nvSpPr>
              <p:spPr bwMode="auto">
                <a:xfrm>
                  <a:off x="4949" y="4345"/>
                  <a:ext cx="398" cy="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solidFill>
                        <a:srgbClr val="FF0017"/>
                      </a:solidFill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R</a:t>
                  </a:r>
                </a:p>
              </p:txBody>
            </p:sp>
            <p:sp>
              <p:nvSpPr>
                <p:cNvPr id="103484" name="Rectangle 60"/>
                <p:cNvSpPr>
                  <a:spLocks/>
                </p:cNvSpPr>
                <p:nvPr/>
              </p:nvSpPr>
              <p:spPr bwMode="auto">
                <a:xfrm>
                  <a:off x="5849" y="4392"/>
                  <a:ext cx="417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O</a:t>
                  </a:r>
                </a:p>
              </p:txBody>
            </p:sp>
            <p:sp>
              <p:nvSpPr>
                <p:cNvPr id="103485" name="Rectangle 61"/>
                <p:cNvSpPr>
                  <a:spLocks/>
                </p:cNvSpPr>
                <p:nvPr/>
              </p:nvSpPr>
              <p:spPr bwMode="auto">
                <a:xfrm>
                  <a:off x="5782" y="5346"/>
                  <a:ext cx="698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marL="80364">
                    <a:tabLst>
                      <a:tab pos="366104" algn="l"/>
                    </a:tabLst>
                  </a:pPr>
                  <a:r>
                    <a:rPr lang="en-US" sz="2200">
                      <a:solidFill>
                        <a:srgbClr val="000000"/>
                      </a:solidFill>
                      <a:latin typeface="Arial Black" charset="0"/>
                      <a:ea typeface="ＭＳ Ｐゴシック" charset="0"/>
                      <a:cs typeface="Arial Black" charset="0"/>
                      <a:sym typeface="Arial Black" charset="0"/>
                    </a:rPr>
                    <a:t>OH</a:t>
                  </a:r>
                </a:p>
              </p:txBody>
            </p:sp>
            <p:sp>
              <p:nvSpPr>
                <p:cNvPr id="103486" name="Line 6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765" y="5011"/>
                  <a:ext cx="227" cy="2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87" name="Line 6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290" y="5011"/>
                  <a:ext cx="227" cy="2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88" name="Line 64"/>
                <p:cNvSpPr>
                  <a:spLocks noChangeShapeType="1"/>
                </p:cNvSpPr>
                <p:nvPr/>
              </p:nvSpPr>
              <p:spPr bwMode="auto">
                <a:xfrm rot="10800000">
                  <a:off x="4561" y="4680"/>
                  <a:ext cx="0" cy="218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89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5153" y="5189"/>
                  <a:ext cx="7" cy="21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49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5145" y="4624"/>
                  <a:ext cx="7" cy="21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03491" name="Group 67"/>
                <p:cNvGrpSpPr>
                  <a:grpSpLocks/>
                </p:cNvGrpSpPr>
                <p:nvPr/>
              </p:nvGrpSpPr>
              <p:grpSpPr bwMode="auto">
                <a:xfrm rot="-2883674">
                  <a:off x="5738" y="4770"/>
                  <a:ext cx="218" cy="74"/>
                  <a:chOff x="0" y="0"/>
                  <a:chExt cx="218" cy="73"/>
                </a:xfrm>
              </p:grpSpPr>
              <p:sp>
                <p:nvSpPr>
                  <p:cNvPr id="103492" name="Line 68"/>
                  <p:cNvSpPr>
                    <a:spLocks noChangeShapeType="1"/>
                  </p:cNvSpPr>
                  <p:nvPr/>
                </p:nvSpPr>
                <p:spPr bwMode="auto">
                  <a:xfrm rot="10800000" flipH="1">
                    <a:off x="0" y="0"/>
                    <a:ext cx="218" cy="1"/>
                  </a:xfrm>
                  <a:prstGeom prst="line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493" name="Line 69"/>
                  <p:cNvSpPr>
                    <a:spLocks noChangeShapeType="1"/>
                  </p:cNvSpPr>
                  <p:nvPr/>
                </p:nvSpPr>
                <p:spPr bwMode="auto">
                  <a:xfrm rot="10800000" flipH="1">
                    <a:off x="0" y="72"/>
                    <a:ext cx="218" cy="1"/>
                  </a:xfrm>
                  <a:prstGeom prst="line">
                    <a:avLst/>
                  </a:prstGeom>
                  <a:noFill/>
                  <a:ln w="508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494" name="Line 70"/>
                <p:cNvSpPr>
                  <a:spLocks noChangeShapeType="1"/>
                </p:cNvSpPr>
                <p:nvPr/>
              </p:nvSpPr>
              <p:spPr bwMode="auto">
                <a:xfrm>
                  <a:off x="5767" y="5156"/>
                  <a:ext cx="155" cy="155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3495" name="Rectangle 71"/>
            <p:cNvSpPr>
              <a:spLocks/>
            </p:cNvSpPr>
            <p:nvPr/>
          </p:nvSpPr>
          <p:spPr bwMode="auto">
            <a:xfrm>
              <a:off x="1232" y="2815"/>
              <a:ext cx="1548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>
                  <a:solidFill>
                    <a:srgbClr val="82000B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Condensation</a:t>
              </a:r>
            </a:p>
          </p:txBody>
        </p:sp>
        <p:sp>
          <p:nvSpPr>
            <p:cNvPr id="103496" name="Rectangle 72"/>
            <p:cNvSpPr>
              <a:spLocks/>
            </p:cNvSpPr>
            <p:nvPr/>
          </p:nvSpPr>
          <p:spPr bwMode="auto">
            <a:xfrm>
              <a:off x="416" y="4615"/>
              <a:ext cx="1160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80364" algn="ctr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5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Dipeptide + water</a:t>
              </a:r>
            </a:p>
          </p:txBody>
        </p:sp>
      </p:grpSp>
      <p:grpSp>
        <p:nvGrpSpPr>
          <p:cNvPr id="103529" name="Group 105"/>
          <p:cNvGrpSpPr>
            <a:grpSpLocks/>
          </p:cNvGrpSpPr>
          <p:nvPr/>
        </p:nvGrpSpPr>
        <p:grpSpPr bwMode="auto">
          <a:xfrm>
            <a:off x="4893469" y="1053703"/>
            <a:ext cx="3152180" cy="3545086"/>
            <a:chOff x="4384" y="944"/>
            <a:chExt cx="2824" cy="3176"/>
          </a:xfrm>
        </p:grpSpPr>
        <p:sp>
          <p:nvSpPr>
            <p:cNvPr id="103498" name="Rectangle 74"/>
            <p:cNvSpPr>
              <a:spLocks/>
            </p:cNvSpPr>
            <p:nvPr/>
          </p:nvSpPr>
          <p:spPr bwMode="auto">
            <a:xfrm>
              <a:off x="4384" y="944"/>
              <a:ext cx="2824" cy="1696"/>
            </a:xfrm>
            <a:prstGeom prst="rect">
              <a:avLst/>
            </a:prstGeom>
            <a:solidFill>
              <a:srgbClr val="D45DFC">
                <a:alpha val="34901"/>
              </a:srgbClr>
            </a:solidFill>
            <a:ln w="25400">
              <a:solidFill>
                <a:srgbClr val="16007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99" name="Rectangle 75"/>
            <p:cNvSpPr>
              <a:spLocks/>
            </p:cNvSpPr>
            <p:nvPr/>
          </p:nvSpPr>
          <p:spPr bwMode="auto">
            <a:xfrm>
              <a:off x="5688" y="2816"/>
              <a:ext cx="1186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>
                  <a:solidFill>
                    <a:srgbClr val="82000B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Hydrolysis</a:t>
              </a:r>
            </a:p>
          </p:txBody>
        </p:sp>
        <p:sp>
          <p:nvSpPr>
            <p:cNvPr id="103500" name="Line 76"/>
            <p:cNvSpPr>
              <a:spLocks noChangeShapeType="1"/>
            </p:cNvSpPr>
            <p:nvPr/>
          </p:nvSpPr>
          <p:spPr bwMode="auto">
            <a:xfrm>
              <a:off x="5239" y="2563"/>
              <a:ext cx="21" cy="1557"/>
            </a:xfrm>
            <a:prstGeom prst="line">
              <a:avLst/>
            </a:prstGeom>
            <a:noFill/>
            <a:ln w="215900">
              <a:solidFill>
                <a:srgbClr val="FF0017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28" name="Group 104"/>
            <p:cNvGrpSpPr>
              <a:grpSpLocks/>
            </p:cNvGrpSpPr>
            <p:nvPr/>
          </p:nvGrpSpPr>
          <p:grpSpPr bwMode="auto">
            <a:xfrm>
              <a:off x="4502" y="1152"/>
              <a:ext cx="2698" cy="1559"/>
              <a:chOff x="4502" y="1152"/>
              <a:chExt cx="2698" cy="1559"/>
            </a:xfrm>
          </p:grpSpPr>
          <p:sp>
            <p:nvSpPr>
              <p:cNvPr id="103502" name="Rectangle 78"/>
              <p:cNvSpPr>
                <a:spLocks/>
              </p:cNvSpPr>
              <p:nvPr/>
            </p:nvSpPr>
            <p:spPr bwMode="auto">
              <a:xfrm>
                <a:off x="4996" y="1711"/>
                <a:ext cx="42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N</a:t>
                </a:r>
              </a:p>
            </p:txBody>
          </p:sp>
          <p:sp>
            <p:nvSpPr>
              <p:cNvPr id="103503" name="Rectangle 79"/>
              <p:cNvSpPr>
                <a:spLocks/>
              </p:cNvSpPr>
              <p:nvPr/>
            </p:nvSpPr>
            <p:spPr bwMode="auto">
              <a:xfrm>
                <a:off x="4539" y="2047"/>
                <a:ext cx="42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solidFill>
                      <a:srgbClr val="2D00FA"/>
                    </a:solidFill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504" name="Rectangle 80"/>
              <p:cNvSpPr>
                <a:spLocks/>
              </p:cNvSpPr>
              <p:nvPr/>
            </p:nvSpPr>
            <p:spPr bwMode="auto">
              <a:xfrm>
                <a:off x="4502" y="1345"/>
                <a:ext cx="427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505" name="Rectangle 81"/>
              <p:cNvSpPr>
                <a:spLocks/>
              </p:cNvSpPr>
              <p:nvPr/>
            </p:nvSpPr>
            <p:spPr bwMode="auto">
              <a:xfrm>
                <a:off x="5553" y="1711"/>
                <a:ext cx="40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C</a:t>
                </a:r>
              </a:p>
            </p:txBody>
          </p:sp>
          <p:sp>
            <p:nvSpPr>
              <p:cNvPr id="103506" name="Rectangle 82"/>
              <p:cNvSpPr>
                <a:spLocks/>
              </p:cNvSpPr>
              <p:nvPr/>
            </p:nvSpPr>
            <p:spPr bwMode="auto">
              <a:xfrm>
                <a:off x="6091" y="1711"/>
                <a:ext cx="408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C</a:t>
                </a:r>
              </a:p>
            </p:txBody>
          </p:sp>
          <p:sp>
            <p:nvSpPr>
              <p:cNvPr id="103507" name="Rectangle 83"/>
              <p:cNvSpPr>
                <a:spLocks/>
              </p:cNvSpPr>
              <p:nvPr/>
            </p:nvSpPr>
            <p:spPr bwMode="auto">
              <a:xfrm>
                <a:off x="6509" y="1288"/>
                <a:ext cx="427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O</a:t>
                </a:r>
              </a:p>
            </p:txBody>
          </p:sp>
          <p:sp>
            <p:nvSpPr>
              <p:cNvPr id="103508" name="Rectangle 84"/>
              <p:cNvSpPr>
                <a:spLocks/>
              </p:cNvSpPr>
              <p:nvPr/>
            </p:nvSpPr>
            <p:spPr bwMode="auto">
              <a:xfrm>
                <a:off x="6484" y="2084"/>
                <a:ext cx="716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solidFill>
                      <a:srgbClr val="000000"/>
                    </a:solidFill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OH</a:t>
                </a:r>
              </a:p>
            </p:txBody>
          </p:sp>
          <p:sp>
            <p:nvSpPr>
              <p:cNvPr id="103509" name="Line 85"/>
              <p:cNvSpPr>
                <a:spLocks noChangeShapeType="1"/>
              </p:cNvSpPr>
              <p:nvPr/>
            </p:nvSpPr>
            <p:spPr bwMode="auto">
              <a:xfrm rot="10800000" flipH="1">
                <a:off x="5330" y="1842"/>
                <a:ext cx="233" cy="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10" name="Line 86"/>
              <p:cNvSpPr>
                <a:spLocks noChangeShapeType="1"/>
              </p:cNvSpPr>
              <p:nvPr/>
            </p:nvSpPr>
            <p:spPr bwMode="auto">
              <a:xfrm rot="10800000" flipH="1">
                <a:off x="5869" y="1842"/>
                <a:ext cx="233" cy="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11" name="Line 87"/>
              <p:cNvSpPr>
                <a:spLocks noChangeShapeType="1"/>
              </p:cNvSpPr>
              <p:nvPr/>
            </p:nvSpPr>
            <p:spPr bwMode="auto">
              <a:xfrm rot="10800000" flipH="1">
                <a:off x="4844" y="1966"/>
                <a:ext cx="173" cy="13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12" name="Line 88"/>
              <p:cNvSpPr>
                <a:spLocks noChangeShapeType="1"/>
              </p:cNvSpPr>
              <p:nvPr/>
            </p:nvSpPr>
            <p:spPr bwMode="auto">
              <a:xfrm>
                <a:off x="4795" y="1622"/>
                <a:ext cx="165" cy="139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3513" name="Group 89"/>
              <p:cNvGrpSpPr>
                <a:grpSpLocks/>
              </p:cNvGrpSpPr>
              <p:nvPr/>
            </p:nvGrpSpPr>
            <p:grpSpPr bwMode="auto">
              <a:xfrm rot="-2905280">
                <a:off x="6380" y="1585"/>
                <a:ext cx="211" cy="72"/>
                <a:chOff x="0" y="0"/>
                <a:chExt cx="209" cy="71"/>
              </a:xfrm>
            </p:grpSpPr>
            <p:sp>
              <p:nvSpPr>
                <p:cNvPr id="103514" name="Line 90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0" y="0"/>
                  <a:ext cx="209" cy="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515" name="Line 91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0" y="70"/>
                  <a:ext cx="209" cy="1"/>
                </a:xfrm>
                <a:prstGeom prst="line">
                  <a:avLst/>
                </a:prstGeom>
                <a:noFill/>
                <a:ln w="508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516" name="Line 92"/>
              <p:cNvSpPr>
                <a:spLocks noChangeShapeType="1"/>
              </p:cNvSpPr>
              <p:nvPr/>
            </p:nvSpPr>
            <p:spPr bwMode="auto">
              <a:xfrm>
                <a:off x="6404" y="1956"/>
                <a:ext cx="150" cy="150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17" name="Rectangle 93"/>
              <p:cNvSpPr>
                <a:spLocks/>
              </p:cNvSpPr>
              <p:nvPr/>
            </p:nvSpPr>
            <p:spPr bwMode="auto">
              <a:xfrm>
                <a:off x="5549" y="2257"/>
                <a:ext cx="42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H</a:t>
                </a:r>
              </a:p>
            </p:txBody>
          </p:sp>
          <p:sp>
            <p:nvSpPr>
              <p:cNvPr id="103518" name="Rectangle 94"/>
              <p:cNvSpPr>
                <a:spLocks/>
              </p:cNvSpPr>
              <p:nvPr/>
            </p:nvSpPr>
            <p:spPr bwMode="auto">
              <a:xfrm>
                <a:off x="5557" y="1152"/>
                <a:ext cx="40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2200">
                    <a:solidFill>
                      <a:srgbClr val="FF0017"/>
                    </a:solidFill>
                    <a:latin typeface="Arial Black" charset="0"/>
                    <a:ea typeface="ＭＳ Ｐゴシック" charset="0"/>
                    <a:cs typeface="Arial Black" charset="0"/>
                    <a:sym typeface="Arial Black" charset="0"/>
                  </a:rPr>
                  <a:t>R</a:t>
                </a:r>
              </a:p>
            </p:txBody>
          </p:sp>
          <p:sp>
            <p:nvSpPr>
              <p:cNvPr id="103519" name="Line 95"/>
              <p:cNvSpPr>
                <a:spLocks noChangeShapeType="1"/>
              </p:cNvSpPr>
              <p:nvPr/>
            </p:nvSpPr>
            <p:spPr bwMode="auto">
              <a:xfrm flipH="1">
                <a:off x="5702" y="2011"/>
                <a:ext cx="6" cy="191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20" name="Line 96"/>
              <p:cNvSpPr>
                <a:spLocks noChangeShapeType="1"/>
              </p:cNvSpPr>
              <p:nvPr/>
            </p:nvSpPr>
            <p:spPr bwMode="auto">
              <a:xfrm flipH="1">
                <a:off x="5707" y="1417"/>
                <a:ext cx="1" cy="187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6842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>
            <a:spLocks noChangeArrowheads="1"/>
          </p:cNvSpPr>
          <p:nvPr>
            <p:ph type="title"/>
          </p:nvPr>
        </p:nvSpPr>
        <p:spPr>
          <a:xfrm>
            <a:off x="0" y="0"/>
            <a:ext cx="9188648" cy="80367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Proteins</a:t>
            </a:r>
          </a:p>
        </p:txBody>
      </p:sp>
      <p:sp>
        <p:nvSpPr>
          <p:cNvPr id="106498" name="Rectangle 2"/>
          <p:cNvSpPr>
            <a:spLocks noChangeArrowheads="1"/>
          </p:cNvSpPr>
          <p:nvPr>
            <p:ph type="body" idx="1"/>
          </p:nvPr>
        </p:nvSpPr>
        <p:spPr>
          <a:xfrm>
            <a:off x="267891" y="964406"/>
            <a:ext cx="6947297" cy="4223742"/>
          </a:xfrm>
          <a:ln/>
        </p:spPr>
        <p:txBody>
          <a:bodyPr>
            <a:norm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Proteins are </a:t>
            </a:r>
            <a:r>
              <a:rPr lang="en-US" sz="1800" b="1" dirty="0">
                <a:solidFill>
                  <a:srgbClr val="2D00FA"/>
                </a:solidFill>
              </a:rPr>
              <a:t>macromolecules</a:t>
            </a:r>
            <a:r>
              <a:rPr lang="en-US" sz="1800" dirty="0"/>
              <a:t>, consisting of many amino acids linked together as polypeptide chains.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Each cell contains several hundred to several thousand proteins.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Proteins play a key role in the body. They are involved in: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Enzyme reactions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Oxidation-reductions</a:t>
            </a:r>
            <a:r>
              <a:rPr lang="en-US" sz="1800" dirty="0"/>
              <a:t>, e.g. respiratory chain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Structure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Storage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Transport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Cell signaling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/>
              <a:t>Defense</a:t>
            </a:r>
            <a:endParaRPr lang="en-US" sz="1800" b="1" dirty="0">
              <a:ea typeface="ヒラギノ角ゴ Pro W6" charset="0"/>
              <a:cs typeface="ヒラギノ角ゴ Pro W6" charset="0"/>
            </a:endParaRPr>
          </a:p>
        </p:txBody>
      </p:sp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517763">
            <a:off x="1928813" y="3589734"/>
            <a:ext cx="3964781" cy="326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06500" name="Rectangle 4"/>
          <p:cNvSpPr>
            <a:spLocks/>
          </p:cNvSpPr>
          <p:nvPr/>
        </p:nvSpPr>
        <p:spPr bwMode="auto">
          <a:xfrm>
            <a:off x="5554266" y="6018609"/>
            <a:ext cx="2937867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500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These two proteins are depicted as 3D cartoon and stick models.</a:t>
            </a:r>
          </a:p>
        </p:txBody>
      </p:sp>
      <p:sp>
        <p:nvSpPr>
          <p:cNvPr id="106501" name="Rectangle 5"/>
          <p:cNvSpPr>
            <a:spLocks/>
          </p:cNvSpPr>
          <p:nvPr/>
        </p:nvSpPr>
        <p:spPr bwMode="auto">
          <a:xfrm>
            <a:off x="580429" y="6250781"/>
            <a:ext cx="2669977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 b="1" i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Insulin-like growth factor 1</a:t>
            </a:r>
          </a:p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(used in cell signaling)</a:t>
            </a:r>
          </a:p>
        </p:txBody>
      </p:sp>
      <p:sp>
        <p:nvSpPr>
          <p:cNvPr id="106502" name="Rectangle 6"/>
          <p:cNvSpPr>
            <a:spLocks/>
          </p:cNvSpPr>
          <p:nvPr/>
        </p:nvSpPr>
        <p:spPr bwMode="auto">
          <a:xfrm>
            <a:off x="6813352" y="2232422"/>
            <a:ext cx="216098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 b="1" i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Human Cytochrome C</a:t>
            </a:r>
          </a:p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(respiratory chain)</a:t>
            </a:r>
          </a:p>
        </p:txBody>
      </p:sp>
      <p:pic>
        <p:nvPicPr>
          <p:cNvPr id="1065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692301"/>
            <a:ext cx="3625453" cy="327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946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>
            <p:ph type="title"/>
          </p:nvPr>
        </p:nvSpPr>
        <p:spPr>
          <a:xfrm>
            <a:off x="-26789" y="-8930"/>
            <a:ext cx="6277570" cy="892969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Protein Structure</a:t>
            </a:r>
          </a:p>
        </p:txBody>
      </p:sp>
      <p:sp>
        <p:nvSpPr>
          <p:cNvPr id="107522" name="Rectangle 2"/>
          <p:cNvSpPr>
            <a:spLocks noChangeArrowheads="1"/>
          </p:cNvSpPr>
          <p:nvPr>
            <p:ph type="body" idx="1"/>
          </p:nvPr>
        </p:nvSpPr>
        <p:spPr>
          <a:xfrm>
            <a:off x="375047" y="1008410"/>
            <a:ext cx="5420320" cy="5152430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The </a:t>
            </a:r>
            <a:r>
              <a:rPr lang="en-US" sz="1800" b="1" dirty="0">
                <a:solidFill>
                  <a:srgbClr val="2D00FA"/>
                </a:solidFill>
              </a:rPr>
              <a:t>conformation (</a:t>
            </a:r>
            <a:r>
              <a:rPr lang="en-US" sz="1800" dirty="0"/>
              <a:t>or shape) a protein takes is dependent upon the protein</a:t>
            </a:r>
            <a:r>
              <a:rPr lang="ja-JP" altLang="en-US" sz="1800" dirty="0">
                <a:latin typeface="Arial"/>
              </a:rPr>
              <a:t>’</a:t>
            </a:r>
            <a:r>
              <a:rPr lang="en-US" sz="1800" dirty="0"/>
              <a:t>s amino acid sequence.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The </a:t>
            </a:r>
            <a:r>
              <a:rPr lang="ja-JP" altLang="en-US" sz="1800" dirty="0">
                <a:latin typeface="Arial"/>
              </a:rPr>
              <a:t>“</a:t>
            </a:r>
            <a:r>
              <a:rPr lang="en-US" sz="1800" dirty="0"/>
              <a:t>R</a:t>
            </a:r>
            <a:r>
              <a:rPr lang="ja-JP" altLang="en-US" sz="1800" dirty="0">
                <a:latin typeface="Arial"/>
              </a:rPr>
              <a:t>”</a:t>
            </a:r>
            <a:r>
              <a:rPr lang="en-US" sz="1800" dirty="0"/>
              <a:t> groups of each amino acid react and interact with each other. These interactions determine the final conformation of the protein.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A protein</a:t>
            </a:r>
            <a:r>
              <a:rPr lang="ja-JP" altLang="en-US" sz="1800" dirty="0">
                <a:latin typeface="Arial"/>
              </a:rPr>
              <a:t>’</a:t>
            </a:r>
            <a:r>
              <a:rPr lang="en-US" sz="1800" dirty="0"/>
              <a:t>s conformation is central to its </a:t>
            </a:r>
            <a:r>
              <a:rPr lang="en-US" sz="1800" b="1" dirty="0">
                <a:solidFill>
                  <a:srgbClr val="2D00FA"/>
                </a:solidFill>
              </a:rPr>
              <a:t>function</a:t>
            </a:r>
            <a:r>
              <a:rPr lang="en-US" sz="1800" dirty="0"/>
              <a:t>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If the shape is altered then the protein may no longer be able to perform its biological role.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/>
              <a:t>Proteins have up to four levels of structure: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primary</a:t>
            </a:r>
            <a:r>
              <a:rPr lang="en-US" sz="1800" dirty="0"/>
              <a:t>: the linking of </a:t>
            </a:r>
            <a:r>
              <a:rPr lang="en-US" sz="1800" dirty="0">
                <a:solidFill>
                  <a:srgbClr val="2D00FA"/>
                </a:solidFill>
              </a:rPr>
              <a:t>amino acids</a:t>
            </a:r>
            <a:r>
              <a:rPr lang="en-US" sz="1800" dirty="0"/>
              <a:t> in the polypeptide chain.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secondary</a:t>
            </a:r>
            <a:r>
              <a:rPr lang="en-US" sz="1800" dirty="0"/>
              <a:t>: the </a:t>
            </a:r>
            <a:r>
              <a:rPr lang="en-US" sz="1800" dirty="0">
                <a:solidFill>
                  <a:srgbClr val="2D00FA"/>
                </a:solidFill>
              </a:rPr>
              <a:t>shape</a:t>
            </a:r>
            <a:r>
              <a:rPr lang="en-US" sz="1800" dirty="0"/>
              <a:t> of the polypeptide chain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tertiary</a:t>
            </a:r>
            <a:r>
              <a:rPr lang="en-US" sz="1800" dirty="0"/>
              <a:t>: the </a:t>
            </a:r>
            <a:r>
              <a:rPr lang="en-US" sz="1800" dirty="0">
                <a:solidFill>
                  <a:srgbClr val="2D00FA"/>
                </a:solidFill>
              </a:rPr>
              <a:t>fold</a:t>
            </a:r>
            <a:r>
              <a:rPr lang="en-US" sz="1800" dirty="0"/>
              <a:t> of the polypeptide chain</a:t>
            </a:r>
            <a:endParaRPr lang="en-US" sz="1800" b="1" dirty="0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721047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quaternary</a:t>
            </a:r>
            <a:r>
              <a:rPr lang="en-US" sz="1800" dirty="0"/>
              <a:t>: the </a:t>
            </a:r>
            <a:r>
              <a:rPr lang="en-US" sz="1800" dirty="0">
                <a:solidFill>
                  <a:srgbClr val="2D00FA"/>
                </a:solidFill>
              </a:rPr>
              <a:t>interaction</a:t>
            </a:r>
            <a:r>
              <a:rPr lang="en-US" sz="1800" dirty="0"/>
              <a:t> of two or more polypeptide chains</a:t>
            </a:r>
          </a:p>
        </p:txBody>
      </p:sp>
      <p:sp>
        <p:nvSpPr>
          <p:cNvPr id="107523" name="Rectangle 3"/>
          <p:cNvSpPr>
            <a:spLocks/>
          </p:cNvSpPr>
          <p:nvPr/>
        </p:nvSpPr>
        <p:spPr bwMode="auto">
          <a:xfrm>
            <a:off x="6331149" y="6090047"/>
            <a:ext cx="213419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Hemoglobin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has a complex quaternary structure with four subunits</a:t>
            </a:r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508" y="142875"/>
            <a:ext cx="3314031" cy="235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07525" name="Rectangle 5"/>
          <p:cNvSpPr>
            <a:spLocks/>
          </p:cNvSpPr>
          <p:nvPr/>
        </p:nvSpPr>
        <p:spPr bwMode="auto">
          <a:xfrm>
            <a:off x="6009680" y="2732485"/>
            <a:ext cx="2625328" cy="96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Lysozyme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is a single polypeptide strand of 129 amino acids and a tertiary structure which is part α-helix, part β- sheet and part irregular sections.</a:t>
            </a:r>
          </a:p>
        </p:txBody>
      </p:sp>
      <p:pic>
        <p:nvPicPr>
          <p:cNvPr id="1075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555" y="3911203"/>
            <a:ext cx="2330648" cy="215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31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1593</Words>
  <Application>Microsoft Macintosh PowerPoint</Application>
  <PresentationFormat>On-screen Show (4:3)</PresentationFormat>
  <Paragraphs>323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Amino Acids</vt:lpstr>
      <vt:lpstr>Amino Acids</vt:lpstr>
      <vt:lpstr>Amino Acids</vt:lpstr>
      <vt:lpstr>Amino Acids</vt:lpstr>
      <vt:lpstr>Polypeptides</vt:lpstr>
      <vt:lpstr>Condensation &amp; Hydrolysis</vt:lpstr>
      <vt:lpstr>Condensation &amp; Hydrolysis</vt:lpstr>
      <vt:lpstr>Proteins</vt:lpstr>
      <vt:lpstr>Protein Structure</vt:lpstr>
      <vt:lpstr>Proteins:  Primary Structure</vt:lpstr>
      <vt:lpstr>Proteins: Secondary Structure</vt:lpstr>
      <vt:lpstr>Proteins:  Tertiary Structure</vt:lpstr>
      <vt:lpstr>Proteins: Quaternary Structure</vt:lpstr>
      <vt:lpstr>Protein Structure:  Overview</vt:lpstr>
      <vt:lpstr>Categorizing Proteins</vt:lpstr>
      <vt:lpstr>Globular Proteins</vt:lpstr>
      <vt:lpstr>Fibrous Proteins</vt:lpstr>
      <vt:lpstr>Protein Function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Sarah Preston</dc:creator>
  <cp:lastModifiedBy>Sarah Preston</cp:lastModifiedBy>
  <cp:revision>2</cp:revision>
  <dcterms:created xsi:type="dcterms:W3CDTF">2014-09-09T09:47:47Z</dcterms:created>
  <dcterms:modified xsi:type="dcterms:W3CDTF">2014-09-09T09:59:35Z</dcterms:modified>
</cp:coreProperties>
</file>